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drawings/drawing1.xml" ContentType="application/vnd.openxmlformats-officedocument.drawingml.chartshapes+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Lst>
  <p:notesMasterIdLst>
    <p:notesMasterId r:id="rId101"/>
  </p:notesMasterIdLst>
  <p:sldIdLst>
    <p:sldId id="2975" r:id="rId3"/>
    <p:sldId id="3452" r:id="rId4"/>
    <p:sldId id="3453" r:id="rId5"/>
    <p:sldId id="3455" r:id="rId6"/>
    <p:sldId id="4267" r:id="rId7"/>
    <p:sldId id="3444" r:id="rId8"/>
    <p:sldId id="4872" r:id="rId9"/>
    <p:sldId id="4873" r:id="rId10"/>
    <p:sldId id="4874" r:id="rId11"/>
    <p:sldId id="4876" r:id="rId12"/>
    <p:sldId id="4877" r:id="rId13"/>
    <p:sldId id="2388" r:id="rId14"/>
    <p:sldId id="4100" r:id="rId15"/>
    <p:sldId id="4878" r:id="rId16"/>
    <p:sldId id="4161" r:id="rId17"/>
    <p:sldId id="4163" r:id="rId18"/>
    <p:sldId id="4164" r:id="rId19"/>
    <p:sldId id="2912" r:id="rId20"/>
    <p:sldId id="1673" r:id="rId21"/>
    <p:sldId id="4884" r:id="rId22"/>
    <p:sldId id="4266" r:id="rId23"/>
    <p:sldId id="1675" r:id="rId24"/>
    <p:sldId id="1676" r:id="rId25"/>
    <p:sldId id="1678" r:id="rId26"/>
    <p:sldId id="1679" r:id="rId27"/>
    <p:sldId id="3432" r:id="rId28"/>
    <p:sldId id="3456" r:id="rId29"/>
    <p:sldId id="4896" r:id="rId30"/>
    <p:sldId id="3457" r:id="rId31"/>
    <p:sldId id="3458" r:id="rId32"/>
    <p:sldId id="1734" r:id="rId33"/>
    <p:sldId id="4587" r:id="rId34"/>
    <p:sldId id="4273" r:id="rId35"/>
    <p:sldId id="4275" r:id="rId36"/>
    <p:sldId id="4897" r:id="rId37"/>
    <p:sldId id="4276" r:id="rId38"/>
    <p:sldId id="4277" r:id="rId39"/>
    <p:sldId id="4278" r:id="rId40"/>
    <p:sldId id="4588" r:id="rId41"/>
    <p:sldId id="4279" r:id="rId42"/>
    <p:sldId id="4280" r:id="rId43"/>
    <p:sldId id="4898" r:id="rId44"/>
    <p:sldId id="4281" r:id="rId45"/>
    <p:sldId id="4282" r:id="rId46"/>
    <p:sldId id="4283" r:id="rId47"/>
    <p:sldId id="4589" r:id="rId48"/>
    <p:sldId id="4284" r:id="rId49"/>
    <p:sldId id="4285" r:id="rId50"/>
    <p:sldId id="4899" r:id="rId51"/>
    <p:sldId id="4286" r:id="rId52"/>
    <p:sldId id="4287" r:id="rId53"/>
    <p:sldId id="4288" r:id="rId54"/>
    <p:sldId id="4590" r:id="rId55"/>
    <p:sldId id="4289" r:id="rId56"/>
    <p:sldId id="4290" r:id="rId57"/>
    <p:sldId id="4900" r:id="rId58"/>
    <p:sldId id="4291" r:id="rId59"/>
    <p:sldId id="4292" r:id="rId60"/>
    <p:sldId id="4293" r:id="rId61"/>
    <p:sldId id="4591" r:id="rId62"/>
    <p:sldId id="4294" r:id="rId63"/>
    <p:sldId id="4295" r:id="rId64"/>
    <p:sldId id="4901" r:id="rId65"/>
    <p:sldId id="4296" r:id="rId66"/>
    <p:sldId id="4886" r:id="rId67"/>
    <p:sldId id="4887" r:id="rId68"/>
    <p:sldId id="4888" r:id="rId69"/>
    <p:sldId id="4869" r:id="rId70"/>
    <p:sldId id="4889" r:id="rId71"/>
    <p:sldId id="4890" r:id="rId72"/>
    <p:sldId id="4891" r:id="rId73"/>
    <p:sldId id="4892" r:id="rId74"/>
    <p:sldId id="256" r:id="rId75"/>
    <p:sldId id="258" r:id="rId76"/>
    <p:sldId id="4922" r:id="rId77"/>
    <p:sldId id="4902" r:id="rId78"/>
    <p:sldId id="4903" r:id="rId79"/>
    <p:sldId id="4904" r:id="rId80"/>
    <p:sldId id="4268" r:id="rId81"/>
    <p:sldId id="4905" r:id="rId82"/>
    <p:sldId id="4906" r:id="rId83"/>
    <p:sldId id="3367" r:id="rId84"/>
    <p:sldId id="3369" r:id="rId85"/>
    <p:sldId id="3371" r:id="rId86"/>
    <p:sldId id="3372" r:id="rId87"/>
    <p:sldId id="4265" r:id="rId88"/>
    <p:sldId id="4532" r:id="rId89"/>
    <p:sldId id="4269" r:id="rId90"/>
    <p:sldId id="4270" r:id="rId91"/>
    <p:sldId id="4271" r:id="rId92"/>
    <p:sldId id="4272" r:id="rId93"/>
    <p:sldId id="4895" r:id="rId94"/>
    <p:sldId id="4274" r:id="rId95"/>
    <p:sldId id="3684" r:id="rId96"/>
    <p:sldId id="4893" r:id="rId97"/>
    <p:sldId id="4894" r:id="rId98"/>
    <p:sldId id="2551" r:id="rId99"/>
    <p:sldId id="2258" r:id="rId10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0" userDrawn="1">
          <p15:clr>
            <a:srgbClr val="A4A3A4"/>
          </p15:clr>
        </p15:guide>
        <p15:guide id="2" pos="5496" userDrawn="1">
          <p15:clr>
            <a:srgbClr val="A4A3A4"/>
          </p15:clr>
        </p15:guide>
        <p15:guide id="3" pos="168" userDrawn="1">
          <p15:clr>
            <a:srgbClr val="A4A3A4"/>
          </p15:clr>
        </p15:guide>
        <p15:guide id="4" orient="horz" pos="3960" userDrawn="1">
          <p15:clr>
            <a:srgbClr val="A4A3A4"/>
          </p15:clr>
        </p15:guide>
        <p15:guide id="5" orient="horz" pos="189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weta Singh" initials="SS" lastIdx="51" clrIdx="0">
    <p:extLst>
      <p:ext uri="{19B8F6BF-5375-455C-9EA6-DF929625EA0E}">
        <p15:presenceInfo xmlns:p15="http://schemas.microsoft.com/office/powerpoint/2012/main" userId="S-1-5-21-1964979238-429942662-834490965-1386" providerId="AD"/>
      </p:ext>
    </p:extLst>
  </p:cmAuthor>
  <p:cmAuthor id="2" name="Ashish Razdan" initials="AR" lastIdx="1" clrIdx="1">
    <p:extLst>
      <p:ext uri="{19B8F6BF-5375-455C-9EA6-DF929625EA0E}">
        <p15:presenceInfo xmlns:p15="http://schemas.microsoft.com/office/powerpoint/2012/main" userId="S-1-5-21-1964979238-429942662-834490965-1138" providerId="AD"/>
      </p:ext>
    </p:extLst>
  </p:cmAuthor>
  <p:cmAuthor id="3" name="Saurabh Suman. Gupta" initials="SSG" lastIdx="39" clrIdx="2">
    <p:extLst>
      <p:ext uri="{19B8F6BF-5375-455C-9EA6-DF929625EA0E}">
        <p15:presenceInfo xmlns:p15="http://schemas.microsoft.com/office/powerpoint/2012/main" userId="S-1-5-21-1964979238-429942662-834490965-146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8" autoAdjust="0"/>
    <p:restoredTop sz="94660"/>
  </p:normalViewPr>
  <p:slideViewPr>
    <p:cSldViewPr snapToGrid="0" showGuides="1">
      <p:cViewPr>
        <p:scale>
          <a:sx n="75" d="100"/>
          <a:sy n="75" d="100"/>
        </p:scale>
        <p:origin x="1194" y="54"/>
      </p:cViewPr>
      <p:guideLst>
        <p:guide orient="horz" pos="600"/>
        <p:guide pos="5496"/>
        <p:guide pos="168"/>
        <p:guide orient="horz" pos="3960"/>
        <p:guide orient="horz" pos="18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commentAuthors" Target="commentAuthor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chartUserShapes" Target="../drawings/drawing1.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6.xml"/><Relationship Id="rId1" Type="http://schemas.microsoft.com/office/2011/relationships/chartStyle" Target="style56.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31518298790921301"/>
          <c:y val="0.22530415071981211"/>
          <c:w val="0.45723535635361678"/>
          <c:h val="0.75851023638933646"/>
        </c:manualLayout>
      </c:layout>
      <c:pieChart>
        <c:varyColors val="1"/>
        <c:ser>
          <c:idx val="0"/>
          <c:order val="0"/>
          <c:tx>
            <c:strRef>
              <c:f>Sheet1!$B$1</c:f>
              <c:strCache>
                <c:ptCount val="1"/>
                <c:pt idx="0">
                  <c:v>Sales</c:v>
                </c:pt>
              </c:strCache>
            </c:strRef>
          </c:tx>
          <c:spPr>
            <a:ln w="3175">
              <a:noFill/>
            </a:ln>
          </c:spPr>
          <c:dPt>
            <c:idx val="0"/>
            <c:bubble3D val="0"/>
            <c:spPr>
              <a:solidFill>
                <a:srgbClr val="9AB6EA"/>
              </a:solidFill>
              <a:ln w="3175">
                <a:noFill/>
              </a:ln>
              <a:effectLst/>
            </c:spPr>
            <c:extLst>
              <c:ext xmlns:c16="http://schemas.microsoft.com/office/drawing/2014/chart" uri="{C3380CC4-5D6E-409C-BE32-E72D297353CC}">
                <c16:uniqueId val="{00000001-F728-4491-9A51-0E5FAF75501E}"/>
              </c:ext>
            </c:extLst>
          </c:dPt>
          <c:dPt>
            <c:idx val="1"/>
            <c:bubble3D val="0"/>
            <c:explosion val="2"/>
            <c:spPr>
              <a:solidFill>
                <a:schemeClr val="bg1">
                  <a:lumMod val="85000"/>
                </a:schemeClr>
              </a:solidFill>
              <a:ln w="3175">
                <a:noFill/>
              </a:ln>
              <a:effectLst/>
            </c:spPr>
            <c:extLst>
              <c:ext xmlns:c16="http://schemas.microsoft.com/office/drawing/2014/chart" uri="{C3380CC4-5D6E-409C-BE32-E72D297353CC}">
                <c16:uniqueId val="{00000003-F728-4491-9A51-0E5FAF75501E}"/>
              </c:ext>
            </c:extLst>
          </c:dPt>
          <c:dPt>
            <c:idx val="2"/>
            <c:bubble3D val="0"/>
            <c:spPr>
              <a:solidFill>
                <a:schemeClr val="accent6">
                  <a:tint val="86000"/>
                </a:schemeClr>
              </a:solidFill>
              <a:ln w="3175">
                <a:noFill/>
              </a:ln>
              <a:effectLst/>
            </c:spPr>
            <c:extLst>
              <c:ext xmlns:c16="http://schemas.microsoft.com/office/drawing/2014/chart" uri="{C3380CC4-5D6E-409C-BE32-E72D297353CC}">
                <c16:uniqueId val="{00000004-9228-4128-923A-CAF47FEBF3B7}"/>
              </c:ext>
            </c:extLst>
          </c:dPt>
          <c:dPt>
            <c:idx val="3"/>
            <c:bubble3D val="0"/>
            <c:spPr>
              <a:solidFill>
                <a:schemeClr val="accent6">
                  <a:tint val="58000"/>
                </a:schemeClr>
              </a:solidFill>
              <a:ln w="3175">
                <a:noFill/>
              </a:ln>
              <a:effectLst/>
            </c:spPr>
            <c:extLst>
              <c:ext xmlns:c16="http://schemas.microsoft.com/office/drawing/2014/chart" uri="{C3380CC4-5D6E-409C-BE32-E72D297353CC}">
                <c16:uniqueId val="{00000005-9228-4128-923A-CAF47FEBF3B7}"/>
              </c:ext>
            </c:extLst>
          </c:dPt>
          <c:dPt>
            <c:idx val="4"/>
            <c:bubble3D val="0"/>
            <c:spPr>
              <a:solidFill>
                <a:schemeClr val="accent6">
                  <a:tint val="83000"/>
                </a:schemeClr>
              </a:solidFill>
              <a:ln w="3175">
                <a:noFill/>
              </a:ln>
              <a:effectLst/>
            </c:spPr>
            <c:extLst>
              <c:ext xmlns:c16="http://schemas.microsoft.com/office/drawing/2014/chart" uri="{C3380CC4-5D6E-409C-BE32-E72D297353CC}">
                <c16:uniqueId val="{0000000A-822D-48CB-95C1-7E3B3ED97315}"/>
              </c:ext>
            </c:extLst>
          </c:dPt>
          <c:dPt>
            <c:idx val="5"/>
            <c:bubble3D val="0"/>
            <c:spPr>
              <a:solidFill>
                <a:schemeClr val="accent6">
                  <a:tint val="65000"/>
                </a:schemeClr>
              </a:solidFill>
              <a:ln w="3175">
                <a:noFill/>
              </a:ln>
              <a:effectLst/>
            </c:spPr>
            <c:extLst>
              <c:ext xmlns:c16="http://schemas.microsoft.com/office/drawing/2014/chart" uri="{C3380CC4-5D6E-409C-BE32-E72D297353CC}">
                <c16:uniqueId val="{00000009-822D-48CB-95C1-7E3B3ED97315}"/>
              </c:ext>
            </c:extLst>
          </c:dPt>
          <c:dPt>
            <c:idx val="6"/>
            <c:bubble3D val="0"/>
            <c:spPr>
              <a:solidFill>
                <a:schemeClr val="accent6">
                  <a:tint val="48000"/>
                </a:schemeClr>
              </a:solidFill>
              <a:ln w="3175">
                <a:noFill/>
              </a:ln>
              <a:effectLst/>
            </c:spPr>
            <c:extLst>
              <c:ext xmlns:c16="http://schemas.microsoft.com/office/drawing/2014/chart" uri="{C3380CC4-5D6E-409C-BE32-E72D297353CC}">
                <c16:uniqueId val="{0000000D-F438-41FF-B5BA-705BC2ABFE5E}"/>
              </c:ext>
            </c:extLst>
          </c:dPt>
          <c:dLbls>
            <c:dLbl>
              <c:idx val="0"/>
              <c:layout>
                <c:manualLayout>
                  <c:x val="-6.6833364162635746E-3"/>
                  <c:y val="-1.7781199245190969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2688198411944541"/>
                      <c:h val="0.34192455455727983"/>
                    </c:manualLayout>
                  </c15:layout>
                </c:ext>
                <c:ext xmlns:c16="http://schemas.microsoft.com/office/drawing/2014/chart" uri="{C3380CC4-5D6E-409C-BE32-E72D297353CC}">
                  <c16:uniqueId val="{00000001-F728-4491-9A51-0E5FAF75501E}"/>
                </c:ext>
              </c:extLst>
            </c:dLbl>
            <c:dLbl>
              <c:idx val="1"/>
              <c:layout>
                <c:manualLayout>
                  <c:x val="0.19755574073601426"/>
                  <c:y val="-1.1011544323128512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296889854142761"/>
                      <c:h val="0.26141158479658433"/>
                    </c:manualLayout>
                  </c15:layout>
                </c:ext>
                <c:ext xmlns:c16="http://schemas.microsoft.com/office/drawing/2014/chart" uri="{C3380CC4-5D6E-409C-BE32-E72D297353CC}">
                  <c16:uniqueId val="{00000003-F728-4491-9A51-0E5FAF75501E}"/>
                </c:ext>
              </c:extLst>
            </c:dLbl>
            <c:dLbl>
              <c:idx val="2"/>
              <c:layout>
                <c:manualLayout>
                  <c:x val="-9.0225041619556606E-2"/>
                  <c:y val="4.1399234133727217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1411681156438226"/>
                      <c:h val="0.26329912909050512"/>
                    </c:manualLayout>
                  </c15:layout>
                </c:ext>
                <c:ext xmlns:c16="http://schemas.microsoft.com/office/drawing/2014/chart" uri="{C3380CC4-5D6E-409C-BE32-E72D297353CC}">
                  <c16:uniqueId val="{00000004-9228-4128-923A-CAF47FEBF3B7}"/>
                </c:ext>
              </c:extLst>
            </c:dLbl>
            <c:dLbl>
              <c:idx val="3"/>
              <c:layout>
                <c:manualLayout>
                  <c:x val="9.8992316004985585E-3"/>
                  <c:y val="0.1159178555744362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431103879308417"/>
                      <c:h val="0.21693198686073062"/>
                    </c:manualLayout>
                  </c15:layout>
                </c:ext>
                <c:ext xmlns:c16="http://schemas.microsoft.com/office/drawing/2014/chart" uri="{C3380CC4-5D6E-409C-BE32-E72D297353CC}">
                  <c16:uniqueId val="{00000005-9228-4128-923A-CAF47FEBF3B7}"/>
                </c:ext>
              </c:extLst>
            </c:dLbl>
            <c:dLbl>
              <c:idx val="4"/>
              <c:dLblPos val="bestFit"/>
              <c:showLegendKey val="0"/>
              <c:showVal val="1"/>
              <c:showCatName val="1"/>
              <c:showSerName val="0"/>
              <c:showPercent val="0"/>
              <c:showBubbleSize val="0"/>
              <c:extLst>
                <c:ext xmlns:c15="http://schemas.microsoft.com/office/drawing/2012/chart" uri="{CE6537A1-D6FC-4f65-9D91-7224C49458BB}">
                  <c15:layout>
                    <c:manualLayout>
                      <c:w val="0.36758350289448988"/>
                      <c:h val="0.1788446914577016"/>
                    </c:manualLayout>
                  </c15:layout>
                </c:ext>
                <c:ext xmlns:c16="http://schemas.microsoft.com/office/drawing/2014/chart" uri="{C3380CC4-5D6E-409C-BE32-E72D297353CC}">
                  <c16:uniqueId val="{0000000A-822D-48CB-95C1-7E3B3ED97315}"/>
                </c:ext>
              </c:extLst>
            </c:dLbl>
            <c:dLbl>
              <c:idx val="5"/>
              <c:dLblPos val="bestFit"/>
              <c:showLegendKey val="0"/>
              <c:showVal val="1"/>
              <c:showCatName val="1"/>
              <c:showSerName val="0"/>
              <c:showPercent val="0"/>
              <c:showBubbleSize val="0"/>
              <c:extLst>
                <c:ext xmlns:c15="http://schemas.microsoft.com/office/drawing/2012/chart" uri="{CE6537A1-D6FC-4f65-9D91-7224C49458BB}">
                  <c15:layout>
                    <c:manualLayout>
                      <c:w val="0.40768352139207054"/>
                      <c:h val="0.21693198686073062"/>
                    </c:manualLayout>
                  </c15:layout>
                </c:ext>
                <c:ext xmlns:c16="http://schemas.microsoft.com/office/drawing/2014/chart" uri="{C3380CC4-5D6E-409C-BE32-E72D297353CC}">
                  <c16:uniqueId val="{00000009-822D-48CB-95C1-7E3B3ED97315}"/>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Glass Manufacturing</c:v>
                </c:pt>
                <c:pt idx="1">
                  <c:v>Foundry</c:v>
                </c:pt>
                <c:pt idx="2">
                  <c:v>Hydraulic fracturing</c:v>
                </c:pt>
                <c:pt idx="3">
                  <c:v>Construction</c:v>
                </c:pt>
                <c:pt idx="4">
                  <c:v>Chemical Production</c:v>
                </c:pt>
                <c:pt idx="5">
                  <c:v>Filtration</c:v>
                </c:pt>
                <c:pt idx="6">
                  <c:v>Others</c:v>
                </c:pt>
              </c:strCache>
            </c:strRef>
          </c:cat>
          <c:val>
            <c:numRef>
              <c:f>Sheet1!$B$2:$B$8</c:f>
              <c:numCache>
                <c:formatCode>0.00%</c:formatCode>
                <c:ptCount val="7"/>
                <c:pt idx="0">
                  <c:v>0.35295808864109035</c:v>
                </c:pt>
                <c:pt idx="1">
                  <c:v>0.24778910394719164</c:v>
                </c:pt>
                <c:pt idx="2">
                  <c:v>0.14855308733128489</c:v>
                </c:pt>
                <c:pt idx="3">
                  <c:v>9.6135046348249778E-2</c:v>
                </c:pt>
                <c:pt idx="4">
                  <c:v>5.2581180540322445E-2</c:v>
                </c:pt>
                <c:pt idx="5">
                  <c:v>3.547835544904826E-2</c:v>
                </c:pt>
                <c:pt idx="6">
                  <c:v>6.6505137742812484E-2</c:v>
                </c:pt>
              </c:numCache>
            </c:numRef>
          </c:val>
          <c:extLst>
            <c:ext xmlns:c16="http://schemas.microsoft.com/office/drawing/2014/chart" uri="{C3380CC4-5D6E-409C-BE32-E72D297353CC}">
              <c16:uniqueId val="{0000000A-F728-4491-9A51-0E5FAF75501E}"/>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752334601416942E-3"/>
          <c:y val="0.14033631084992271"/>
          <c:w val="0.99530344764029399"/>
          <c:h val="0.65790567416000478"/>
        </c:manualLayout>
      </c:layout>
      <c:barChart>
        <c:barDir val="col"/>
        <c:grouping val="clustered"/>
        <c:varyColors val="0"/>
        <c:ser>
          <c:idx val="0"/>
          <c:order val="0"/>
          <c:tx>
            <c:strRef>
              <c:f>Sheet1!$B$1</c:f>
              <c:strCache>
                <c:ptCount val="1"/>
                <c:pt idx="0">
                  <c:v>Column1</c:v>
                </c:pt>
              </c:strCache>
            </c:strRef>
          </c:tx>
          <c:spPr>
            <a:solidFill>
              <a:srgbClr val="7030A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Sheet1!$A$2:$A$4</c:f>
              <c:strCache>
                <c:ptCount val="3"/>
                <c:pt idx="0">
                  <c:v>Partially Satisfied</c:v>
                </c:pt>
                <c:pt idx="1">
                  <c:v>Highly Satisfied</c:v>
                </c:pt>
                <c:pt idx="2">
                  <c:v>Not Satisfied</c:v>
                </c:pt>
              </c:strCache>
            </c:strRef>
          </c:cat>
          <c:val>
            <c:numRef>
              <c:f>Sheet1!$B$2:$B$4</c:f>
              <c:numCache>
                <c:formatCode>0%</c:formatCode>
                <c:ptCount val="3"/>
                <c:pt idx="0">
                  <c:v>0.88</c:v>
                </c:pt>
                <c:pt idx="1">
                  <c:v>0.78</c:v>
                </c:pt>
                <c:pt idx="2">
                  <c:v>0.42</c:v>
                </c:pt>
              </c:numCache>
            </c:numRef>
          </c:val>
          <c:extLst>
            <c:ext xmlns:c16="http://schemas.microsoft.com/office/drawing/2014/chart" uri="{C3380CC4-5D6E-409C-BE32-E72D297353CC}">
              <c16:uniqueId val="{00000000-DFCE-4102-8EE8-8C0A6B98FABC}"/>
            </c:ext>
          </c:extLst>
        </c:ser>
        <c:dLbls>
          <c:dLblPos val="outEnd"/>
          <c:showLegendKey val="0"/>
          <c:showVal val="1"/>
          <c:showCatName val="0"/>
          <c:showSerName val="0"/>
          <c:showPercent val="0"/>
          <c:showBubbleSize val="0"/>
        </c:dLbls>
        <c:gapWidth val="267"/>
        <c:overlap val="-43"/>
        <c:axId val="1088162360"/>
        <c:axId val="1088160720"/>
      </c:barChart>
      <c:catAx>
        <c:axId val="108816236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088160720"/>
        <c:crosses val="autoZero"/>
        <c:auto val="1"/>
        <c:lblAlgn val="ctr"/>
        <c:lblOffset val="100"/>
        <c:noMultiLvlLbl val="0"/>
      </c:catAx>
      <c:valAx>
        <c:axId val="1088160720"/>
        <c:scaling>
          <c:orientation val="minMax"/>
          <c:min val="0.1"/>
        </c:scaling>
        <c:delete val="1"/>
        <c:axPos val="l"/>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crossAx val="108816236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delete val="1"/>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89412.535679228255</c:v>
                </c:pt>
                <c:pt idx="1">
                  <c:v>64347.211072376347</c:v>
                </c:pt>
                <c:pt idx="2">
                  <c:v>56071.2373150856</c:v>
                </c:pt>
                <c:pt idx="3">
                  <c:v>68691.434487946288</c:v>
                </c:pt>
                <c:pt idx="4">
                  <c:v>81409.871766822034</c:v>
                </c:pt>
                <c:pt idx="5">
                  <c:v>84810.190212501911</c:v>
                </c:pt>
                <c:pt idx="6">
                  <c:v>89050.756757236843</c:v>
                </c:pt>
                <c:pt idx="7">
                  <c:v>93607.256615984457</c:v>
                </c:pt>
                <c:pt idx="8">
                  <c:v>98445.66393968754</c:v>
                </c:pt>
                <c:pt idx="9">
                  <c:v>103634.74151829474</c:v>
                </c:pt>
                <c:pt idx="10">
                  <c:v>109042.30986230489</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delete val="1"/>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97.694795944725328</c:v>
                </c:pt>
                <c:pt idx="1">
                  <c:v>102.90558870909329</c:v>
                </c:pt>
                <c:pt idx="2">
                  <c:v>107.51753167004038</c:v>
                </c:pt>
                <c:pt idx="3">
                  <c:v>111.90960887389602</c:v>
                </c:pt>
                <c:pt idx="4">
                  <c:v>116.26781419705361</c:v>
                </c:pt>
                <c:pt idx="5">
                  <c:v>119.55296017286101</c:v>
                </c:pt>
                <c:pt idx="6">
                  <c:v>123.83654113056966</c:v>
                </c:pt>
                <c:pt idx="7">
                  <c:v>128.34369737643235</c:v>
                </c:pt>
                <c:pt idx="8">
                  <c:v>133.00262695477963</c:v>
                </c:pt>
                <c:pt idx="9">
                  <c:v>137.9003491508887</c:v>
                </c:pt>
                <c:pt idx="10">
                  <c:v>142.8239897832631</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Anhydrous</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0.4</c:v>
                </c:pt>
                <c:pt idx="1">
                  <c:v>0.4</c:v>
                </c:pt>
                <c:pt idx="2">
                  <c:v>0.4</c:v>
                </c:pt>
                <c:pt idx="3">
                  <c:v>0.4</c:v>
                </c:pt>
                <c:pt idx="4">
                  <c:v>0.4</c:v>
                </c:pt>
                <c:pt idx="5">
                  <c:v>0.4</c:v>
                </c:pt>
                <c:pt idx="6">
                  <c:v>0.4</c:v>
                </c:pt>
                <c:pt idx="7">
                  <c:v>0.4</c:v>
                </c:pt>
                <c:pt idx="8">
                  <c:v>0.4</c:v>
                </c:pt>
                <c:pt idx="9">
                  <c:v>0.4</c:v>
                </c:pt>
                <c:pt idx="10">
                  <c:v>0.4</c:v>
                </c:pt>
              </c:numCache>
            </c:numRef>
          </c:val>
          <c:extLst>
            <c:ext xmlns:c16="http://schemas.microsoft.com/office/drawing/2014/chart" uri="{C3380CC4-5D6E-409C-BE32-E72D297353CC}">
              <c16:uniqueId val="{00000000-46B7-4319-AAD5-F08DF4908D4A}"/>
            </c:ext>
          </c:extLst>
        </c:ser>
        <c:ser>
          <c:idx val="1"/>
          <c:order val="1"/>
          <c:tx>
            <c:strRef>
              <c:f>Sheet1!$C$1</c:f>
              <c:strCache>
                <c:ptCount val="1"/>
                <c:pt idx="0">
                  <c:v>Hydrous</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0.3</c:v>
                </c:pt>
                <c:pt idx="1">
                  <c:v>0.3</c:v>
                </c:pt>
                <c:pt idx="2">
                  <c:v>0.3</c:v>
                </c:pt>
                <c:pt idx="3">
                  <c:v>0.3</c:v>
                </c:pt>
                <c:pt idx="4">
                  <c:v>0.3</c:v>
                </c:pt>
                <c:pt idx="5">
                  <c:v>0.3</c:v>
                </c:pt>
                <c:pt idx="6">
                  <c:v>0.3</c:v>
                </c:pt>
                <c:pt idx="7">
                  <c:v>0.3</c:v>
                </c:pt>
                <c:pt idx="8">
                  <c:v>0.3</c:v>
                </c:pt>
                <c:pt idx="9">
                  <c:v>0.3</c:v>
                </c:pt>
                <c:pt idx="10">
                  <c:v>0.3</c:v>
                </c:pt>
              </c:numCache>
            </c:numRef>
          </c:val>
          <c:extLst>
            <c:ext xmlns:c16="http://schemas.microsoft.com/office/drawing/2014/chart" uri="{C3380CC4-5D6E-409C-BE32-E72D297353CC}">
              <c16:uniqueId val="{00000001-46B7-4319-AAD5-F08DF4908D4A}"/>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0.4</c:v>
                </c:pt>
                <c:pt idx="1">
                  <c:v>0.4</c:v>
                </c:pt>
                <c:pt idx="2">
                  <c:v>0.4</c:v>
                </c:pt>
                <c:pt idx="3">
                  <c:v>0.4</c:v>
                </c:pt>
                <c:pt idx="4">
                  <c:v>0.4</c:v>
                </c:pt>
                <c:pt idx="5">
                  <c:v>0.4</c:v>
                </c:pt>
                <c:pt idx="6">
                  <c:v>0.4</c:v>
                </c:pt>
                <c:pt idx="7">
                  <c:v>0.4</c:v>
                </c:pt>
                <c:pt idx="8">
                  <c:v>0.4</c:v>
                </c:pt>
                <c:pt idx="9">
                  <c:v>0.4</c:v>
                </c:pt>
                <c:pt idx="10">
                  <c:v>0.4</c:v>
                </c:pt>
              </c:numCache>
            </c:numRef>
          </c:val>
          <c:extLst>
            <c:ext xmlns:c16="http://schemas.microsoft.com/office/drawing/2014/chart" uri="{C3380CC4-5D6E-409C-BE32-E72D297353CC}">
              <c16:uniqueId val="{00000000-46B7-4319-AAD5-F08DF4908D4A}"/>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0.3</c:v>
                </c:pt>
                <c:pt idx="1">
                  <c:v>0.3</c:v>
                </c:pt>
                <c:pt idx="2">
                  <c:v>0.3</c:v>
                </c:pt>
                <c:pt idx="3">
                  <c:v>0.3</c:v>
                </c:pt>
                <c:pt idx="4">
                  <c:v>0.3</c:v>
                </c:pt>
                <c:pt idx="5">
                  <c:v>0.3</c:v>
                </c:pt>
                <c:pt idx="6">
                  <c:v>0.3</c:v>
                </c:pt>
                <c:pt idx="7">
                  <c:v>0.3</c:v>
                </c:pt>
                <c:pt idx="8">
                  <c:v>0.3</c:v>
                </c:pt>
                <c:pt idx="9">
                  <c:v>0.3</c:v>
                </c:pt>
                <c:pt idx="10">
                  <c:v>0.3</c:v>
                </c:pt>
              </c:numCache>
            </c:numRef>
          </c:val>
          <c:extLst>
            <c:ext xmlns:c16="http://schemas.microsoft.com/office/drawing/2014/chart" uri="{C3380CC4-5D6E-409C-BE32-E72D297353CC}">
              <c16:uniqueId val="{00000001-46B7-4319-AAD5-F08DF4908D4A}"/>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Leather and textiles</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0-46B7-4319-AAD5-F08DF4908D4A}"/>
            </c:ext>
          </c:extLst>
        </c:ser>
        <c:ser>
          <c:idx val="1"/>
          <c:order val="1"/>
          <c:tx>
            <c:strRef>
              <c:f>Sheet1!$C$1</c:f>
              <c:strCache>
                <c:ptCount val="1"/>
                <c:pt idx="0">
                  <c:v>Electroplating</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1-46B7-4319-AAD5-F08DF4908D4A}"/>
            </c:ext>
          </c:extLst>
        </c:ser>
        <c:ser>
          <c:idx val="2"/>
          <c:order val="2"/>
          <c:tx>
            <c:strRef>
              <c:f>Sheet1!$D$1</c:f>
              <c:strCache>
                <c:ptCount val="1"/>
                <c:pt idx="0">
                  <c:v>Medical</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2-46B7-4319-AAD5-F08DF4908D4A}"/>
            </c:ext>
          </c:extLst>
        </c:ser>
        <c:ser>
          <c:idx val="3"/>
          <c:order val="3"/>
          <c:tx>
            <c:strRef>
              <c:f>Sheet1!$E$1</c:f>
              <c:strCache>
                <c:ptCount val="1"/>
                <c:pt idx="0">
                  <c:v> Chemicals</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0-594A-4F28-872A-6A481B77918A}"/>
            </c:ext>
          </c:extLst>
        </c:ser>
        <c:ser>
          <c:idx val="4"/>
          <c:order val="4"/>
          <c:tx>
            <c:strRef>
              <c:f>Sheet1!$F$1</c:f>
              <c:strCache>
                <c:ptCount val="1"/>
                <c:pt idx="0">
                  <c:v>Electricals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1-594A-4F28-872A-6A481B77918A}"/>
            </c:ext>
          </c:extLst>
        </c:ser>
        <c:ser>
          <c:idx val="5"/>
          <c:order val="5"/>
          <c:tx>
            <c:strRef>
              <c:f>Sheet1!$G$1</c:f>
              <c:strCache>
                <c:ptCount val="1"/>
                <c:pt idx="0">
                  <c:v>Agriculture</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1-B594-462E-8F90-A4F3DE6A7556}"/>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Rest of Asia</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2024F</c:v>
                </c:pt>
              </c:strCache>
            </c:strRef>
          </c:cat>
          <c:val>
            <c:numRef>
              <c:f>Sheet1!$B$2:$B$12</c:f>
              <c:numCache>
                <c:formatCode>0.00%</c:formatCode>
                <c:ptCount val="11"/>
                <c:pt idx="0">
                  <c:v>0.25</c:v>
                </c:pt>
                <c:pt idx="1">
                  <c:v>0.25</c:v>
                </c:pt>
                <c:pt idx="2">
                  <c:v>0.25</c:v>
                </c:pt>
                <c:pt idx="3">
                  <c:v>0.25</c:v>
                </c:pt>
                <c:pt idx="4">
                  <c:v>0.25</c:v>
                </c:pt>
                <c:pt idx="5">
                  <c:v>0.25</c:v>
                </c:pt>
                <c:pt idx="6">
                  <c:v>0.25</c:v>
                </c:pt>
                <c:pt idx="7">
                  <c:v>0.25</c:v>
                </c:pt>
                <c:pt idx="8">
                  <c:v>0.25</c:v>
                </c:pt>
                <c:pt idx="9">
                  <c:v>0.25</c:v>
                </c:pt>
                <c:pt idx="10">
                  <c:v>0.25</c:v>
                </c:pt>
              </c:numCache>
            </c:numRef>
          </c:val>
          <c:extLst>
            <c:ext xmlns:c16="http://schemas.microsoft.com/office/drawing/2014/chart" uri="{C3380CC4-5D6E-409C-BE32-E72D297353CC}">
              <c16:uniqueId val="{00000000-46B7-4319-AAD5-F08DF4908D4A}"/>
            </c:ext>
          </c:extLst>
        </c:ser>
        <c:ser>
          <c:idx val="1"/>
          <c:order val="1"/>
          <c:tx>
            <c:strRef>
              <c:f>Sheet1!$C$1</c:f>
              <c:strCache>
                <c:ptCount val="1"/>
                <c:pt idx="0">
                  <c:v>Malaysia</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2024F</c:v>
                </c:pt>
              </c:strCache>
            </c:strRef>
          </c:cat>
          <c:val>
            <c:numRef>
              <c:f>Sheet1!$C$2:$C$12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1-46B7-4319-AAD5-F08DF4908D4A}"/>
            </c:ext>
          </c:extLst>
        </c:ser>
        <c:ser>
          <c:idx val="2"/>
          <c:order val="2"/>
          <c:tx>
            <c:strRef>
              <c:f>Sheet1!$D$1</c:f>
              <c:strCache>
                <c:ptCount val="1"/>
                <c:pt idx="0">
                  <c:v>Philippine</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2024F</c:v>
                </c:pt>
              </c:strCache>
            </c:strRef>
          </c:cat>
          <c:val>
            <c:numRef>
              <c:f>Sheet1!$D$2:$D$12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2-46B7-4319-AAD5-F08DF4908D4A}"/>
            </c:ext>
          </c:extLst>
        </c:ser>
        <c:ser>
          <c:idx val="3"/>
          <c:order val="3"/>
          <c:tx>
            <c:strRef>
              <c:f>Sheet1!$E$1</c:f>
              <c:strCache>
                <c:ptCount val="1"/>
                <c:pt idx="0">
                  <c:v>Vietnam</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2024F</c:v>
                </c:pt>
              </c:strCache>
            </c:strRef>
          </c:cat>
          <c:val>
            <c:numRef>
              <c:f>Sheet1!$E$2:$E$12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0-2824-4786-8D58-06E64BFDFC29}"/>
            </c:ext>
          </c:extLst>
        </c:ser>
        <c:ser>
          <c:idx val="4"/>
          <c:order val="4"/>
          <c:tx>
            <c:strRef>
              <c:f>Sheet1!$F$1</c:f>
              <c:strCache>
                <c:ptCount val="1"/>
                <c:pt idx="0">
                  <c:v>Indonesia</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2024F</c:v>
                </c:pt>
              </c:strCache>
            </c:strRef>
          </c:cat>
          <c:val>
            <c:numRef>
              <c:f>Sheet1!$F$2:$F$12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1-2824-4786-8D58-06E64BFDFC29}"/>
            </c:ext>
          </c:extLst>
        </c:ser>
        <c:ser>
          <c:idx val="5"/>
          <c:order val="5"/>
          <c:tx>
            <c:strRef>
              <c:f>Sheet1!$G$1</c:f>
              <c:strCache>
                <c:ptCount val="1"/>
                <c:pt idx="0">
                  <c:v>Thailand</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2024F</c:v>
                </c:pt>
              </c:strCache>
            </c:strRef>
          </c:cat>
          <c:val>
            <c:numRef>
              <c:f>Sheet1!$G$2:$G$12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2-2824-4786-8D58-06E64BFDFC2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share (2018)</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5913-4102-9749-A8CB1C976959}"/>
              </c:ext>
            </c:extLst>
          </c:dPt>
          <c:dPt>
            <c:idx val="1"/>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3-5913-4102-9749-A8CB1C976959}"/>
              </c:ext>
            </c:extLst>
          </c:dPt>
          <c:dPt>
            <c:idx val="2"/>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5-5913-4102-9749-A8CB1C976959}"/>
              </c:ext>
            </c:extLst>
          </c:dPt>
          <c:dPt>
            <c:idx val="3"/>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5913-4102-9749-A8CB1C976959}"/>
              </c:ext>
            </c:extLst>
          </c:dPt>
          <c:dPt>
            <c:idx val="4"/>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9-B04A-49DF-96B7-FC6945FC7EDD}"/>
              </c:ext>
            </c:extLst>
          </c:dPt>
          <c:dPt>
            <c:idx val="5"/>
            <c:bubble3D val="0"/>
            <c:spPr>
              <a:solidFill>
                <a:schemeClr val="accent5">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8-5913-4102-9749-A8CB1C976959}"/>
              </c:ext>
            </c:extLst>
          </c:dPt>
          <c:dLbls>
            <c:dLbl>
              <c:idx val="0"/>
              <c:layout>
                <c:manualLayout>
                  <c:x val="-7.7255091589161107E-2"/>
                  <c:y val="-5.098178247427612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913-4102-9749-A8CB1C976959}"/>
                </c:ext>
              </c:extLst>
            </c:dLbl>
            <c:dLbl>
              <c:idx val="5"/>
              <c:layout>
                <c:manualLayout>
                  <c:x val="5.6948064418776922E-2"/>
                  <c:y val="7.56074549459981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913-4102-9749-A8CB1C976959}"/>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Citra CakraLogam</c:v>
                </c:pt>
                <c:pt idx="1">
                  <c:v>Company 1</c:v>
                </c:pt>
                <c:pt idx="2">
                  <c:v>Company 2</c:v>
                </c:pt>
                <c:pt idx="3">
                  <c:v>Company 3</c:v>
                </c:pt>
                <c:pt idx="4">
                  <c:v>Company 4</c:v>
                </c:pt>
                <c:pt idx="5">
                  <c:v>Others</c:v>
                </c:pt>
              </c:strCache>
            </c:strRef>
          </c:cat>
          <c:val>
            <c:numRef>
              <c:f>Sheet1!$B$2:$B$7</c:f>
              <c:numCache>
                <c:formatCode>0.00%</c:formatCode>
                <c:ptCount val="6"/>
                <c:pt idx="0">
                  <c:v>0.15</c:v>
                </c:pt>
                <c:pt idx="1">
                  <c:v>0.05</c:v>
                </c:pt>
                <c:pt idx="2">
                  <c:v>0.05</c:v>
                </c:pt>
                <c:pt idx="3">
                  <c:v>0.05</c:v>
                </c:pt>
                <c:pt idx="4">
                  <c:v>0.05</c:v>
                </c:pt>
                <c:pt idx="5">
                  <c:v>0.65</c:v>
                </c:pt>
              </c:numCache>
            </c:numRef>
          </c:val>
          <c:extLst>
            <c:ext xmlns:c16="http://schemas.microsoft.com/office/drawing/2014/chart" uri="{C3380CC4-5D6E-409C-BE32-E72D297353CC}">
              <c16:uniqueId val="{00000000-DE9A-4364-B5F4-653F8969D71B}"/>
            </c:ext>
          </c:extLst>
        </c:ser>
        <c:dLbls>
          <c:showLegendKey val="0"/>
          <c:showVal val="0"/>
          <c:showCatName val="0"/>
          <c:showSerName val="0"/>
          <c:showPercent val="0"/>
          <c:showBubbleSize val="0"/>
          <c:showLeaderLines val="1"/>
        </c:dLbls>
      </c:pie3DChart>
      <c:spPr>
        <a:noFill/>
        <a:ln>
          <a:noFill/>
        </a:ln>
        <a:effectLst/>
      </c:spPr>
    </c:plotArea>
    <c:legend>
      <c:legendPos val="r"/>
      <c:layout>
        <c:manualLayout>
          <c:xMode val="edge"/>
          <c:yMode val="edge"/>
          <c:x val="0.73072032154517275"/>
          <c:y val="8.7956793874078537E-2"/>
          <c:w val="0.2663760779902512"/>
          <c:h val="0.8270483783125026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delete val="1"/>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89412.535679228255</c:v>
                </c:pt>
                <c:pt idx="1">
                  <c:v>64347.211072376347</c:v>
                </c:pt>
                <c:pt idx="2">
                  <c:v>56071.2373150856</c:v>
                </c:pt>
                <c:pt idx="3">
                  <c:v>68691.434487946288</c:v>
                </c:pt>
                <c:pt idx="4">
                  <c:v>81409.871766822034</c:v>
                </c:pt>
                <c:pt idx="5">
                  <c:v>84810.190212501911</c:v>
                </c:pt>
                <c:pt idx="6">
                  <c:v>89050.756757236843</c:v>
                </c:pt>
                <c:pt idx="7">
                  <c:v>93607.256615984457</c:v>
                </c:pt>
                <c:pt idx="8">
                  <c:v>98445.66393968754</c:v>
                </c:pt>
                <c:pt idx="9">
                  <c:v>103634.74151829474</c:v>
                </c:pt>
                <c:pt idx="10">
                  <c:v>109042.30986230489</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delete val="1"/>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97.694795944725328</c:v>
                </c:pt>
                <c:pt idx="1">
                  <c:v>102.90558870909329</c:v>
                </c:pt>
                <c:pt idx="2">
                  <c:v>107.51753167004038</c:v>
                </c:pt>
                <c:pt idx="3">
                  <c:v>111.90960887389602</c:v>
                </c:pt>
                <c:pt idx="4">
                  <c:v>116.26781419705361</c:v>
                </c:pt>
                <c:pt idx="5">
                  <c:v>119.55296017286101</c:v>
                </c:pt>
                <c:pt idx="6">
                  <c:v>123.83654113056966</c:v>
                </c:pt>
                <c:pt idx="7">
                  <c:v>128.34369737643235</c:v>
                </c:pt>
                <c:pt idx="8">
                  <c:v>133.00262695477963</c:v>
                </c:pt>
                <c:pt idx="9">
                  <c:v>137.9003491508887</c:v>
                </c:pt>
                <c:pt idx="10">
                  <c:v>142.8239897832631</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24101482347547382"/>
          <c:y val="0.14581764039420822"/>
          <c:w val="0.45723535635361678"/>
          <c:h val="0.75851023638933646"/>
        </c:manualLayout>
      </c:layout>
      <c:pieChart>
        <c:varyColors val="1"/>
        <c:ser>
          <c:idx val="0"/>
          <c:order val="0"/>
          <c:tx>
            <c:strRef>
              <c:f>Sheet1!$B$1</c:f>
              <c:strCache>
                <c:ptCount val="1"/>
                <c:pt idx="0">
                  <c:v>Sales</c:v>
                </c:pt>
              </c:strCache>
            </c:strRef>
          </c:tx>
          <c:spPr>
            <a:ln w="3175">
              <a:noFill/>
            </a:ln>
          </c:spPr>
          <c:dPt>
            <c:idx val="0"/>
            <c:bubble3D val="0"/>
            <c:spPr>
              <a:solidFill>
                <a:schemeClr val="tx2">
                  <a:lumMod val="75000"/>
                </a:schemeClr>
              </a:solidFill>
              <a:ln w="3175">
                <a:noFill/>
              </a:ln>
              <a:effectLst/>
            </c:spPr>
            <c:extLst>
              <c:ext xmlns:c16="http://schemas.microsoft.com/office/drawing/2014/chart" uri="{C3380CC4-5D6E-409C-BE32-E72D297353CC}">
                <c16:uniqueId val="{00000001-0316-477F-93E3-0CCF1A04A703}"/>
              </c:ext>
            </c:extLst>
          </c:dPt>
          <c:dPt>
            <c:idx val="1"/>
            <c:bubble3D val="0"/>
            <c:spPr>
              <a:solidFill>
                <a:schemeClr val="accent1"/>
              </a:solidFill>
              <a:ln w="3175">
                <a:noFill/>
              </a:ln>
              <a:effectLst/>
            </c:spPr>
            <c:extLst>
              <c:ext xmlns:c16="http://schemas.microsoft.com/office/drawing/2014/chart" uri="{C3380CC4-5D6E-409C-BE32-E72D297353CC}">
                <c16:uniqueId val="{00000003-0316-477F-93E3-0CCF1A04A703}"/>
              </c:ext>
            </c:extLst>
          </c:dPt>
          <c:dPt>
            <c:idx val="2"/>
            <c:bubble3D val="0"/>
            <c:explosion val="2"/>
            <c:spPr>
              <a:solidFill>
                <a:schemeClr val="accent2"/>
              </a:solidFill>
              <a:ln w="3175">
                <a:noFill/>
              </a:ln>
              <a:effectLst/>
            </c:spPr>
            <c:extLst>
              <c:ext xmlns:c16="http://schemas.microsoft.com/office/drawing/2014/chart" uri="{C3380CC4-5D6E-409C-BE32-E72D297353CC}">
                <c16:uniqueId val="{00000005-0316-477F-93E3-0CCF1A04A703}"/>
              </c:ext>
            </c:extLst>
          </c:dPt>
          <c:dPt>
            <c:idx val="3"/>
            <c:bubble3D val="0"/>
            <c:spPr>
              <a:solidFill>
                <a:schemeClr val="accent6">
                  <a:tint val="77000"/>
                </a:schemeClr>
              </a:solidFill>
              <a:ln w="3175">
                <a:noFill/>
              </a:ln>
              <a:effectLst/>
            </c:spPr>
            <c:extLst>
              <c:ext xmlns:c16="http://schemas.microsoft.com/office/drawing/2014/chart" uri="{C3380CC4-5D6E-409C-BE32-E72D297353CC}">
                <c16:uniqueId val="{00000007-0316-477F-93E3-0CCF1A04A703}"/>
              </c:ext>
            </c:extLst>
          </c:dPt>
          <c:dPt>
            <c:idx val="4"/>
            <c:bubble3D val="0"/>
            <c:spPr>
              <a:solidFill>
                <a:schemeClr val="accent6">
                  <a:tint val="83000"/>
                </a:schemeClr>
              </a:solidFill>
              <a:ln w="3175">
                <a:noFill/>
              </a:ln>
              <a:effectLst/>
            </c:spPr>
            <c:extLst>
              <c:ext xmlns:c16="http://schemas.microsoft.com/office/drawing/2014/chart" uri="{C3380CC4-5D6E-409C-BE32-E72D297353CC}">
                <c16:uniqueId val="{00000009-0316-477F-93E3-0CCF1A04A703}"/>
              </c:ext>
            </c:extLst>
          </c:dPt>
          <c:dPt>
            <c:idx val="5"/>
            <c:bubble3D val="0"/>
            <c:spPr>
              <a:solidFill>
                <a:schemeClr val="accent6">
                  <a:tint val="65000"/>
                </a:schemeClr>
              </a:solidFill>
              <a:ln w="3175">
                <a:noFill/>
              </a:ln>
              <a:effectLst/>
            </c:spPr>
            <c:extLst>
              <c:ext xmlns:c16="http://schemas.microsoft.com/office/drawing/2014/chart" uri="{C3380CC4-5D6E-409C-BE32-E72D297353CC}">
                <c16:uniqueId val="{00000000-B3DB-45D2-8D79-1F81D5E45894}"/>
              </c:ext>
            </c:extLst>
          </c:dPt>
          <c:dPt>
            <c:idx val="6"/>
            <c:bubble3D val="0"/>
            <c:spPr>
              <a:solidFill>
                <a:schemeClr val="accent6">
                  <a:tint val="48000"/>
                </a:schemeClr>
              </a:solidFill>
              <a:ln w="3175">
                <a:noFill/>
              </a:ln>
              <a:effectLst/>
            </c:spPr>
            <c:extLst>
              <c:ext xmlns:c16="http://schemas.microsoft.com/office/drawing/2014/chart" uri="{C3380CC4-5D6E-409C-BE32-E72D297353CC}">
                <c16:uniqueId val="{0000000C-A605-40E9-B827-EE5BFBC8D73A}"/>
              </c:ext>
            </c:extLst>
          </c:dPt>
          <c:dLbls>
            <c:dLbl>
              <c:idx val="0"/>
              <c:layout>
                <c:manualLayout>
                  <c:x val="-3.0523211361138539E-3"/>
                  <c:y val="-0.12086414225071365"/>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4684027510166693"/>
                      <c:h val="0.28754252059921576"/>
                    </c:manualLayout>
                  </c15:layout>
                </c:ext>
                <c:ext xmlns:c16="http://schemas.microsoft.com/office/drawing/2014/chart" uri="{C3380CC4-5D6E-409C-BE32-E72D297353CC}">
                  <c16:uniqueId val="{00000001-0316-477F-93E3-0CCF1A04A703}"/>
                </c:ext>
              </c:extLst>
            </c:dLbl>
            <c:dLbl>
              <c:idx val="1"/>
              <c:layout>
                <c:manualLayout>
                  <c:x val="0.23259803777150942"/>
                  <c:y val="-0.193383246198363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9539064164698309"/>
                      <c:h val="0.27565292133858654"/>
                    </c:manualLayout>
                  </c15:layout>
                </c:ext>
                <c:ext xmlns:c16="http://schemas.microsoft.com/office/drawing/2014/chart" uri="{C3380CC4-5D6E-409C-BE32-E72D297353CC}">
                  <c16:uniqueId val="{00000003-0316-477F-93E3-0CCF1A04A703}"/>
                </c:ext>
              </c:extLst>
            </c:dLbl>
            <c:dLbl>
              <c:idx val="2"/>
              <c:layout>
                <c:manualLayout>
                  <c:x val="2.7487822175886155E-2"/>
                  <c:y val="7.8561831178009689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34911668292644599"/>
                      <c:h val="0.2503186965300026"/>
                    </c:manualLayout>
                  </c15:layout>
                </c:ext>
                <c:ext xmlns:c16="http://schemas.microsoft.com/office/drawing/2014/chart" uri="{C3380CC4-5D6E-409C-BE32-E72D297353CC}">
                  <c16:uniqueId val="{00000005-0316-477F-93E3-0CCF1A04A703}"/>
                </c:ext>
              </c:extLst>
            </c:dLbl>
            <c:dLbl>
              <c:idx val="3"/>
              <c:layout>
                <c:manualLayout>
                  <c:x val="8.4665891696682032E-3"/>
                  <c:y val="3.6259076129808276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4857625219240467"/>
                      <c:h val="0.2504538362306683"/>
                    </c:manualLayout>
                  </c15:layout>
                </c:ext>
                <c:ext xmlns:c16="http://schemas.microsoft.com/office/drawing/2014/chart" uri="{C3380CC4-5D6E-409C-BE32-E72D297353CC}">
                  <c16:uniqueId val="{00000007-0316-477F-93E3-0CCF1A04A703}"/>
                </c:ext>
              </c:extLst>
            </c:dLbl>
            <c:dLbl>
              <c:idx val="4"/>
              <c:layout>
                <c:manualLayout>
                  <c:x val="0"/>
                  <c:y val="1.0486650434041119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5228892519631685"/>
                      <c:h val="0.25151877513943421"/>
                    </c:manualLayout>
                  </c15:layout>
                </c:ext>
                <c:ext xmlns:c16="http://schemas.microsoft.com/office/drawing/2014/chart" uri="{C3380CC4-5D6E-409C-BE32-E72D297353CC}">
                  <c16:uniqueId val="{00000009-0316-477F-93E3-0CCF1A04A703}"/>
                </c:ext>
              </c:extLst>
            </c:dLbl>
            <c:dLbl>
              <c:idx val="5"/>
              <c:layout>
                <c:manualLayout>
                  <c:x val="1.4253611593012252E-2"/>
                  <c:y val="-0.10434307592234035"/>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4231139708120827"/>
                      <c:h val="0.24021795559328474"/>
                    </c:manualLayout>
                  </c15:layout>
                </c:ext>
                <c:ext xmlns:c16="http://schemas.microsoft.com/office/drawing/2014/chart" uri="{C3380CC4-5D6E-409C-BE32-E72D297353CC}">
                  <c16:uniqueId val="{00000000-B3DB-45D2-8D79-1F81D5E45894}"/>
                </c:ext>
              </c:extLst>
            </c:dLbl>
            <c:dLbl>
              <c:idx val="6"/>
              <c:layout>
                <c:manualLayout>
                  <c:x val="4.2974077787121152E-2"/>
                  <c:y val="-1.2761184832567146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605-40E9-B827-EE5BFBC8D73A}"/>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4"/>
                <c:pt idx="0">
                  <c:v>A</c:v>
                </c:pt>
                <c:pt idx="1">
                  <c:v>B</c:v>
                </c:pt>
                <c:pt idx="2">
                  <c:v>C</c:v>
                </c:pt>
                <c:pt idx="3">
                  <c:v>Others </c:v>
                </c:pt>
              </c:strCache>
            </c:strRef>
          </c:cat>
          <c:val>
            <c:numRef>
              <c:f>Sheet1!$B$2:$B$8</c:f>
              <c:numCache>
                <c:formatCode>0.00%</c:formatCode>
                <c:ptCount val="7"/>
                <c:pt idx="0">
                  <c:v>0.54465764999999999</c:v>
                </c:pt>
                <c:pt idx="1">
                  <c:v>0.2161246242</c:v>
                </c:pt>
                <c:pt idx="2">
                  <c:v>0.15492623999999999</c:v>
                </c:pt>
                <c:pt idx="3">
                  <c:v>8.429148580000001E-2</c:v>
                </c:pt>
              </c:numCache>
            </c:numRef>
          </c:val>
          <c:extLst>
            <c:ext xmlns:c16="http://schemas.microsoft.com/office/drawing/2014/chart" uri="{C3380CC4-5D6E-409C-BE32-E72D297353CC}">
              <c16:uniqueId val="{0000000A-0316-477F-93E3-0CCF1A04A703}"/>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7030A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0.4</c:v>
                </c:pt>
                <c:pt idx="1">
                  <c:v>0.4</c:v>
                </c:pt>
                <c:pt idx="2">
                  <c:v>0.4</c:v>
                </c:pt>
                <c:pt idx="3">
                  <c:v>0.4</c:v>
                </c:pt>
                <c:pt idx="4">
                  <c:v>0.4</c:v>
                </c:pt>
                <c:pt idx="5">
                  <c:v>0.4</c:v>
                </c:pt>
                <c:pt idx="6">
                  <c:v>0.4</c:v>
                </c:pt>
                <c:pt idx="7">
                  <c:v>0.4</c:v>
                </c:pt>
                <c:pt idx="8">
                  <c:v>0.4</c:v>
                </c:pt>
                <c:pt idx="9">
                  <c:v>0.4</c:v>
                </c:pt>
                <c:pt idx="10">
                  <c:v>0.4</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0.3</c:v>
                </c:pt>
                <c:pt idx="1">
                  <c:v>0.3</c:v>
                </c:pt>
                <c:pt idx="2">
                  <c:v>0.3</c:v>
                </c:pt>
                <c:pt idx="3">
                  <c:v>0.3</c:v>
                </c:pt>
                <c:pt idx="4">
                  <c:v>0.3</c:v>
                </c:pt>
                <c:pt idx="5">
                  <c:v>0.3</c:v>
                </c:pt>
                <c:pt idx="6">
                  <c:v>0.3</c:v>
                </c:pt>
                <c:pt idx="7">
                  <c:v>0.3</c:v>
                </c:pt>
                <c:pt idx="8">
                  <c:v>0.3</c:v>
                </c:pt>
                <c:pt idx="9">
                  <c:v>0.3</c:v>
                </c:pt>
                <c:pt idx="10">
                  <c:v>0.3</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Leather and textiles</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0.1</c:v>
                </c:pt>
                <c:pt idx="1">
                  <c:v>0.1</c:v>
                </c:pt>
                <c:pt idx="2">
                  <c:v>0.1</c:v>
                </c:pt>
                <c:pt idx="3">
                  <c:v>0.1</c:v>
                </c:pt>
                <c:pt idx="4">
                  <c:v>0.1</c:v>
                </c:pt>
                <c:pt idx="5">
                  <c:v>0.1</c:v>
                </c:pt>
                <c:pt idx="6">
                  <c:v>0.1</c:v>
                </c:pt>
                <c:pt idx="7">
                  <c:v>0.1</c:v>
                </c:pt>
                <c:pt idx="8">
                  <c:v>0.1</c:v>
                </c:pt>
                <c:pt idx="9">
                  <c:v>0.1</c:v>
                </c:pt>
                <c:pt idx="10">
                  <c:v>0.1</c:v>
                </c:pt>
              </c:numCache>
            </c:numRef>
          </c:val>
          <c:extLst>
            <c:ext xmlns:c16="http://schemas.microsoft.com/office/drawing/2014/chart" uri="{C3380CC4-5D6E-409C-BE32-E72D297353CC}">
              <c16:uniqueId val="{00000000-4A78-4D4E-935E-32B80FC1EAB4}"/>
            </c:ext>
          </c:extLst>
        </c:ser>
        <c:ser>
          <c:idx val="1"/>
          <c:order val="1"/>
          <c:tx>
            <c:strRef>
              <c:f>Sheet1!$C$1</c:f>
              <c:strCache>
                <c:ptCount val="1"/>
                <c:pt idx="0">
                  <c:v>Electroplating</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1-4A78-4D4E-935E-32B80FC1EAB4}"/>
            </c:ext>
          </c:extLst>
        </c:ser>
        <c:ser>
          <c:idx val="2"/>
          <c:order val="2"/>
          <c:tx>
            <c:strRef>
              <c:f>Sheet1!$D$1</c:f>
              <c:strCache>
                <c:ptCount val="1"/>
                <c:pt idx="0">
                  <c:v>Medical</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2-4A78-4D4E-935E-32B80FC1EAB4}"/>
            </c:ext>
          </c:extLst>
        </c:ser>
        <c:ser>
          <c:idx val="3"/>
          <c:order val="3"/>
          <c:tx>
            <c:strRef>
              <c:f>Sheet1!$E$1</c:f>
              <c:strCache>
                <c:ptCount val="1"/>
                <c:pt idx="0">
                  <c:v> Chemicals</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3-4A78-4D4E-935E-32B80FC1EAB4}"/>
            </c:ext>
          </c:extLst>
        </c:ser>
        <c:ser>
          <c:idx val="4"/>
          <c:order val="4"/>
          <c:tx>
            <c:strRef>
              <c:f>Sheet1!$F$1</c:f>
              <c:strCache>
                <c:ptCount val="1"/>
                <c:pt idx="0">
                  <c:v>Electricals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4-4A78-4D4E-935E-32B80FC1EAB4}"/>
            </c:ext>
          </c:extLst>
        </c:ser>
        <c:ser>
          <c:idx val="5"/>
          <c:order val="5"/>
          <c:tx>
            <c:strRef>
              <c:f>Sheet1!$G$1</c:f>
              <c:strCache>
                <c:ptCount val="1"/>
                <c:pt idx="0">
                  <c:v>Agriculture</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0.3</c:v>
                </c:pt>
                <c:pt idx="1">
                  <c:v>0.3</c:v>
                </c:pt>
                <c:pt idx="2">
                  <c:v>0.3</c:v>
                </c:pt>
                <c:pt idx="3">
                  <c:v>0.3</c:v>
                </c:pt>
                <c:pt idx="4">
                  <c:v>0.3</c:v>
                </c:pt>
                <c:pt idx="5">
                  <c:v>0.3</c:v>
                </c:pt>
                <c:pt idx="6">
                  <c:v>0.3</c:v>
                </c:pt>
                <c:pt idx="7">
                  <c:v>0.3</c:v>
                </c:pt>
                <c:pt idx="8">
                  <c:v>0.3</c:v>
                </c:pt>
                <c:pt idx="9">
                  <c:v>0.3</c:v>
                </c:pt>
                <c:pt idx="10">
                  <c:v>0.3</c:v>
                </c:pt>
              </c:numCache>
            </c:numRef>
          </c:val>
          <c:extLst>
            <c:ext xmlns:c16="http://schemas.microsoft.com/office/drawing/2014/chart" uri="{C3380CC4-5D6E-409C-BE32-E72D297353CC}">
              <c16:uniqueId val="{00000005-4A78-4D4E-935E-32B80FC1EAB4}"/>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Production (MMTPA)</c:v>
                </c:pt>
              </c:strCache>
            </c:strRef>
          </c:tx>
          <c:spPr>
            <a:solidFill>
              <a:schemeClr val="tx2">
                <a:lumMod val="75000"/>
              </a:schemeClr>
            </a:solidFill>
            <a:ln>
              <a:noFill/>
            </a:ln>
            <a:effectLst/>
          </c:spPr>
          <c:invertIfNegative val="0"/>
          <c:dLbls>
            <c:delete val="1"/>
          </c:dLbls>
          <c:cat>
            <c:numRef>
              <c:f>Sheet1!$A$2:$A$6</c:f>
              <c:numCache>
                <c:formatCode>General</c:formatCode>
                <c:ptCount val="5"/>
                <c:pt idx="0">
                  <c:v>2016</c:v>
                </c:pt>
                <c:pt idx="1">
                  <c:v>2017</c:v>
                </c:pt>
                <c:pt idx="2">
                  <c:v>2018</c:v>
                </c:pt>
                <c:pt idx="3">
                  <c:v>2017</c:v>
                </c:pt>
                <c:pt idx="4">
                  <c:v>2018</c:v>
                </c:pt>
              </c:numCache>
            </c:numRef>
          </c:cat>
          <c:val>
            <c:numRef>
              <c:f>Sheet1!$B$2:$B$6</c:f>
              <c:numCache>
                <c:formatCode>0.00</c:formatCode>
                <c:ptCount val="5"/>
                <c:pt idx="0">
                  <c:v>2.6751907249999998</c:v>
                </c:pt>
                <c:pt idx="1">
                  <c:v>2.1885297689999996</c:v>
                </c:pt>
                <c:pt idx="2">
                  <c:v>2.2401601179999999</c:v>
                </c:pt>
                <c:pt idx="3">
                  <c:v>1.3458455810000001</c:v>
                </c:pt>
                <c:pt idx="4">
                  <c:v>4.1701792690000001</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Consumption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429-462C-8D88-848FE00C4F40}"/>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F429-462C-8D88-848FE00C4F40}"/>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F429-462C-8D88-848FE00C4F40}"/>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7-F429-462C-8D88-848FE00C4F40}"/>
              </c:ext>
            </c:extLst>
          </c:dPt>
          <c:dPt>
            <c:idx val="4"/>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09-F429-462C-8D88-848FE00C4F40}"/>
              </c:ext>
            </c:extLst>
          </c:dPt>
          <c:dLbls>
            <c:dLbl>
              <c:idx val="0"/>
              <c:layout>
                <c:manualLayout>
                  <c:x val="6.1262483424226709E-2"/>
                  <c:y val="0.3024248283465025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429-462C-8D88-848FE00C4F40}"/>
                </c:ext>
              </c:extLst>
            </c:dLbl>
            <c:dLbl>
              <c:idx val="1"/>
              <c:layout>
                <c:manualLayout>
                  <c:x val="-0.14105833956440847"/>
                  <c:y val="4.23932837698259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429-462C-8D88-848FE00C4F40}"/>
                </c:ext>
              </c:extLst>
            </c:dLbl>
            <c:dLbl>
              <c:idx val="2"/>
              <c:layout>
                <c:manualLayout>
                  <c:x val="-0.18444950295458093"/>
                  <c:y val="-7.81385347972300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429-462C-8D88-848FE00C4F40}"/>
                </c:ext>
              </c:extLst>
            </c:dLbl>
            <c:dLbl>
              <c:idx val="3"/>
              <c:layout>
                <c:manualLayout>
                  <c:x val="-0.12911465206820669"/>
                  <c:y val="-0.1028138615753026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429-462C-8D88-848FE00C4F40}"/>
                </c:ext>
              </c:extLst>
            </c:dLbl>
            <c:dLbl>
              <c:idx val="4"/>
              <c:layout>
                <c:manualLayout>
                  <c:x val="-1.8841864617625124E-2"/>
                  <c:y val="-0.1615410307023004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429-462C-8D88-848FE00C4F40}"/>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Cereals</c:v>
                </c:pt>
                <c:pt idx="1">
                  <c:v>Oilseeds</c:v>
                </c:pt>
                <c:pt idx="2">
                  <c:v>Pulses</c:v>
                </c:pt>
                <c:pt idx="3">
                  <c:v>Vegetables</c:v>
                </c:pt>
                <c:pt idx="4">
                  <c:v>Renewables</c:v>
                </c:pt>
              </c:strCache>
            </c:strRef>
          </c:cat>
          <c:val>
            <c:numRef>
              <c:f>Sheet1!$B$2:$B$6</c:f>
              <c:numCache>
                <c:formatCode>0.00%</c:formatCode>
                <c:ptCount val="5"/>
                <c:pt idx="0">
                  <c:v>0.44850000000000001</c:v>
                </c:pt>
                <c:pt idx="1">
                  <c:v>0.32350000000000001</c:v>
                </c:pt>
                <c:pt idx="2">
                  <c:v>0.18720000000000001</c:v>
                </c:pt>
                <c:pt idx="3">
                  <c:v>2.3800000000000002E-2</c:v>
                </c:pt>
                <c:pt idx="4">
                  <c:v>1.7000000000000001E-2</c:v>
                </c:pt>
              </c:numCache>
            </c:numRef>
          </c:val>
          <c:extLst>
            <c:ext xmlns:c16="http://schemas.microsoft.com/office/drawing/2014/chart" uri="{C3380CC4-5D6E-409C-BE32-E72D297353CC}">
              <c16:uniqueId val="{0000000A-F429-462C-8D88-848FE00C4F40}"/>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delete val="1"/>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89412.535679228255</c:v>
                </c:pt>
                <c:pt idx="1">
                  <c:v>64347.211072376347</c:v>
                </c:pt>
                <c:pt idx="2">
                  <c:v>56071.2373150856</c:v>
                </c:pt>
                <c:pt idx="3">
                  <c:v>68691.434487946288</c:v>
                </c:pt>
                <c:pt idx="4">
                  <c:v>81409.871766822034</c:v>
                </c:pt>
                <c:pt idx="5">
                  <c:v>84810.190212501911</c:v>
                </c:pt>
                <c:pt idx="6">
                  <c:v>89050.756757236843</c:v>
                </c:pt>
                <c:pt idx="7">
                  <c:v>93607.256615984457</c:v>
                </c:pt>
                <c:pt idx="8">
                  <c:v>98445.66393968754</c:v>
                </c:pt>
                <c:pt idx="9">
                  <c:v>103634.74151829474</c:v>
                </c:pt>
                <c:pt idx="10">
                  <c:v>109042.30986230489</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delete val="1"/>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97.694795944725328</c:v>
                </c:pt>
                <c:pt idx="1">
                  <c:v>102.90558870909329</c:v>
                </c:pt>
                <c:pt idx="2">
                  <c:v>107.51753167004038</c:v>
                </c:pt>
                <c:pt idx="3">
                  <c:v>111.90960887389602</c:v>
                </c:pt>
                <c:pt idx="4">
                  <c:v>116.26781419705361</c:v>
                </c:pt>
                <c:pt idx="5">
                  <c:v>119.55296017286101</c:v>
                </c:pt>
                <c:pt idx="6">
                  <c:v>123.83654113056966</c:v>
                </c:pt>
                <c:pt idx="7">
                  <c:v>128.34369737643235</c:v>
                </c:pt>
                <c:pt idx="8">
                  <c:v>133.00262695477963</c:v>
                </c:pt>
                <c:pt idx="9">
                  <c:v>137.9003491508887</c:v>
                </c:pt>
                <c:pt idx="10">
                  <c:v>142.8239897832631</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0.4</c:v>
                </c:pt>
                <c:pt idx="1">
                  <c:v>0.4</c:v>
                </c:pt>
                <c:pt idx="2">
                  <c:v>0.4</c:v>
                </c:pt>
                <c:pt idx="3">
                  <c:v>0.4</c:v>
                </c:pt>
                <c:pt idx="4">
                  <c:v>0.4</c:v>
                </c:pt>
                <c:pt idx="5">
                  <c:v>0.4</c:v>
                </c:pt>
                <c:pt idx="6">
                  <c:v>0.4</c:v>
                </c:pt>
                <c:pt idx="7">
                  <c:v>0.4</c:v>
                </c:pt>
                <c:pt idx="8">
                  <c:v>0.4</c:v>
                </c:pt>
                <c:pt idx="9">
                  <c:v>0.4</c:v>
                </c:pt>
                <c:pt idx="10">
                  <c:v>0.4</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0.3</c:v>
                </c:pt>
                <c:pt idx="1">
                  <c:v>0.3</c:v>
                </c:pt>
                <c:pt idx="2">
                  <c:v>0.3</c:v>
                </c:pt>
                <c:pt idx="3">
                  <c:v>0.3</c:v>
                </c:pt>
                <c:pt idx="4">
                  <c:v>0.3</c:v>
                </c:pt>
                <c:pt idx="5">
                  <c:v>0.3</c:v>
                </c:pt>
                <c:pt idx="6">
                  <c:v>0.3</c:v>
                </c:pt>
                <c:pt idx="7">
                  <c:v>0.3</c:v>
                </c:pt>
                <c:pt idx="8">
                  <c:v>0.3</c:v>
                </c:pt>
                <c:pt idx="9">
                  <c:v>0.3</c:v>
                </c:pt>
                <c:pt idx="10">
                  <c:v>0.3</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Leather and textiles</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0.1</c:v>
                </c:pt>
                <c:pt idx="1">
                  <c:v>0.1</c:v>
                </c:pt>
                <c:pt idx="2">
                  <c:v>0.1</c:v>
                </c:pt>
                <c:pt idx="3">
                  <c:v>0.1</c:v>
                </c:pt>
                <c:pt idx="4">
                  <c:v>0.1</c:v>
                </c:pt>
                <c:pt idx="5">
                  <c:v>0.1</c:v>
                </c:pt>
                <c:pt idx="6">
                  <c:v>0.1</c:v>
                </c:pt>
                <c:pt idx="7">
                  <c:v>0.1</c:v>
                </c:pt>
                <c:pt idx="8">
                  <c:v>0.1</c:v>
                </c:pt>
                <c:pt idx="9">
                  <c:v>0.1</c:v>
                </c:pt>
                <c:pt idx="10">
                  <c:v>0.1</c:v>
                </c:pt>
              </c:numCache>
            </c:numRef>
          </c:val>
          <c:extLst>
            <c:ext xmlns:c16="http://schemas.microsoft.com/office/drawing/2014/chart" uri="{C3380CC4-5D6E-409C-BE32-E72D297353CC}">
              <c16:uniqueId val="{00000000-4A78-4D4E-935E-32B80FC1EAB4}"/>
            </c:ext>
          </c:extLst>
        </c:ser>
        <c:ser>
          <c:idx val="1"/>
          <c:order val="1"/>
          <c:tx>
            <c:strRef>
              <c:f>Sheet1!$C$1</c:f>
              <c:strCache>
                <c:ptCount val="1"/>
                <c:pt idx="0">
                  <c:v>Electroplating</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1-4A78-4D4E-935E-32B80FC1EAB4}"/>
            </c:ext>
          </c:extLst>
        </c:ser>
        <c:ser>
          <c:idx val="2"/>
          <c:order val="2"/>
          <c:tx>
            <c:strRef>
              <c:f>Sheet1!$D$1</c:f>
              <c:strCache>
                <c:ptCount val="1"/>
                <c:pt idx="0">
                  <c:v>Medical</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2-4A78-4D4E-935E-32B80FC1EAB4}"/>
            </c:ext>
          </c:extLst>
        </c:ser>
        <c:ser>
          <c:idx val="3"/>
          <c:order val="3"/>
          <c:tx>
            <c:strRef>
              <c:f>Sheet1!$E$1</c:f>
              <c:strCache>
                <c:ptCount val="1"/>
                <c:pt idx="0">
                  <c:v> Chemicals</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3-4A78-4D4E-935E-32B80FC1EAB4}"/>
            </c:ext>
          </c:extLst>
        </c:ser>
        <c:ser>
          <c:idx val="4"/>
          <c:order val="4"/>
          <c:tx>
            <c:strRef>
              <c:f>Sheet1!$F$1</c:f>
              <c:strCache>
                <c:ptCount val="1"/>
                <c:pt idx="0">
                  <c:v>Electricals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4-4A78-4D4E-935E-32B80FC1EAB4}"/>
            </c:ext>
          </c:extLst>
        </c:ser>
        <c:ser>
          <c:idx val="5"/>
          <c:order val="5"/>
          <c:tx>
            <c:strRef>
              <c:f>Sheet1!$G$1</c:f>
              <c:strCache>
                <c:ptCount val="1"/>
                <c:pt idx="0">
                  <c:v>Agriculture</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0.3</c:v>
                </c:pt>
                <c:pt idx="1">
                  <c:v>0.3</c:v>
                </c:pt>
                <c:pt idx="2">
                  <c:v>0.3</c:v>
                </c:pt>
                <c:pt idx="3">
                  <c:v>0.3</c:v>
                </c:pt>
                <c:pt idx="4">
                  <c:v>0.3</c:v>
                </c:pt>
                <c:pt idx="5">
                  <c:v>0.3</c:v>
                </c:pt>
                <c:pt idx="6">
                  <c:v>0.3</c:v>
                </c:pt>
                <c:pt idx="7">
                  <c:v>0.3</c:v>
                </c:pt>
                <c:pt idx="8">
                  <c:v>0.3</c:v>
                </c:pt>
                <c:pt idx="9">
                  <c:v>0.3</c:v>
                </c:pt>
                <c:pt idx="10">
                  <c:v>0.3</c:v>
                </c:pt>
              </c:numCache>
            </c:numRef>
          </c:val>
          <c:extLst>
            <c:ext xmlns:c16="http://schemas.microsoft.com/office/drawing/2014/chart" uri="{C3380CC4-5D6E-409C-BE32-E72D297353CC}">
              <c16:uniqueId val="{00000005-4A78-4D4E-935E-32B80FC1EAB4}"/>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Production (MMTPA)</c:v>
                </c:pt>
              </c:strCache>
            </c:strRef>
          </c:tx>
          <c:spPr>
            <a:solidFill>
              <a:schemeClr val="tx2">
                <a:lumMod val="75000"/>
              </a:schemeClr>
            </a:solidFill>
            <a:ln>
              <a:noFill/>
            </a:ln>
            <a:effectLst/>
          </c:spPr>
          <c:invertIfNegative val="0"/>
          <c:dLbls>
            <c:delete val="1"/>
          </c:dLbls>
          <c:cat>
            <c:numRef>
              <c:f>Sheet1!$A$2:$A$6</c:f>
              <c:numCache>
                <c:formatCode>General</c:formatCode>
                <c:ptCount val="5"/>
                <c:pt idx="0">
                  <c:v>2016</c:v>
                </c:pt>
                <c:pt idx="1">
                  <c:v>2017</c:v>
                </c:pt>
                <c:pt idx="2">
                  <c:v>2018</c:v>
                </c:pt>
                <c:pt idx="3">
                  <c:v>2017</c:v>
                </c:pt>
                <c:pt idx="4">
                  <c:v>2018</c:v>
                </c:pt>
              </c:numCache>
            </c:numRef>
          </c:cat>
          <c:val>
            <c:numRef>
              <c:f>Sheet1!$B$2:$B$6</c:f>
              <c:numCache>
                <c:formatCode>0.00</c:formatCode>
                <c:ptCount val="5"/>
                <c:pt idx="0">
                  <c:v>2.6751907249999998</c:v>
                </c:pt>
                <c:pt idx="1">
                  <c:v>2.1885297689999996</c:v>
                </c:pt>
                <c:pt idx="2">
                  <c:v>2.2401601179999999</c:v>
                </c:pt>
                <c:pt idx="3">
                  <c:v>1.3458455810000001</c:v>
                </c:pt>
                <c:pt idx="4">
                  <c:v>4.1701792690000001</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Consumption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429-462C-8D88-848FE00C4F40}"/>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F429-462C-8D88-848FE00C4F40}"/>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F429-462C-8D88-848FE00C4F40}"/>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7-F429-462C-8D88-848FE00C4F40}"/>
              </c:ext>
            </c:extLst>
          </c:dPt>
          <c:dPt>
            <c:idx val="4"/>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09-F429-462C-8D88-848FE00C4F40}"/>
              </c:ext>
            </c:extLst>
          </c:dPt>
          <c:dLbls>
            <c:dLbl>
              <c:idx val="0"/>
              <c:layout>
                <c:manualLayout>
                  <c:x val="6.1262483424226709E-2"/>
                  <c:y val="0.3024248283465025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429-462C-8D88-848FE00C4F40}"/>
                </c:ext>
              </c:extLst>
            </c:dLbl>
            <c:dLbl>
              <c:idx val="1"/>
              <c:layout>
                <c:manualLayout>
                  <c:x val="-0.14105833956440847"/>
                  <c:y val="4.23932837698259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429-462C-8D88-848FE00C4F40}"/>
                </c:ext>
              </c:extLst>
            </c:dLbl>
            <c:dLbl>
              <c:idx val="2"/>
              <c:layout>
                <c:manualLayout>
                  <c:x val="-0.18444950295458093"/>
                  <c:y val="-7.81385347972300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429-462C-8D88-848FE00C4F40}"/>
                </c:ext>
              </c:extLst>
            </c:dLbl>
            <c:dLbl>
              <c:idx val="3"/>
              <c:layout>
                <c:manualLayout>
                  <c:x val="-0.12911465206820669"/>
                  <c:y val="-0.1028138615753026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429-462C-8D88-848FE00C4F40}"/>
                </c:ext>
              </c:extLst>
            </c:dLbl>
            <c:dLbl>
              <c:idx val="4"/>
              <c:layout>
                <c:manualLayout>
                  <c:x val="-1.8841864617625124E-2"/>
                  <c:y val="-0.1615410307023004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429-462C-8D88-848FE00C4F40}"/>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Cereals</c:v>
                </c:pt>
                <c:pt idx="1">
                  <c:v>Oilseeds</c:v>
                </c:pt>
                <c:pt idx="2">
                  <c:v>Pulses</c:v>
                </c:pt>
                <c:pt idx="3">
                  <c:v>Vegetables</c:v>
                </c:pt>
                <c:pt idx="4">
                  <c:v>Renewables</c:v>
                </c:pt>
              </c:strCache>
            </c:strRef>
          </c:cat>
          <c:val>
            <c:numRef>
              <c:f>Sheet1!$B$2:$B$6</c:f>
              <c:numCache>
                <c:formatCode>0.00%</c:formatCode>
                <c:ptCount val="5"/>
                <c:pt idx="0">
                  <c:v>0.44850000000000001</c:v>
                </c:pt>
                <c:pt idx="1">
                  <c:v>0.32350000000000001</c:v>
                </c:pt>
                <c:pt idx="2">
                  <c:v>0.18720000000000001</c:v>
                </c:pt>
                <c:pt idx="3">
                  <c:v>2.3800000000000002E-2</c:v>
                </c:pt>
                <c:pt idx="4">
                  <c:v>1.7000000000000001E-2</c:v>
                </c:pt>
              </c:numCache>
            </c:numRef>
          </c:val>
          <c:extLst>
            <c:ext xmlns:c16="http://schemas.microsoft.com/office/drawing/2014/chart" uri="{C3380CC4-5D6E-409C-BE32-E72D297353CC}">
              <c16:uniqueId val="{0000000A-F429-462C-8D88-848FE00C4F40}"/>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3626351607847287"/>
          <c:y val="0.19136948235186521"/>
          <c:w val="0.45723535635361678"/>
          <c:h val="0.75851023638933646"/>
        </c:manualLayout>
      </c:layout>
      <c:pieChart>
        <c:varyColors val="1"/>
        <c:ser>
          <c:idx val="0"/>
          <c:order val="0"/>
          <c:tx>
            <c:strRef>
              <c:f>Sheet1!$B$1</c:f>
              <c:strCache>
                <c:ptCount val="1"/>
                <c:pt idx="0">
                  <c:v>Column1</c:v>
                </c:pt>
              </c:strCache>
            </c:strRef>
          </c:tx>
          <c:spPr>
            <a:ln>
              <a:noFill/>
            </a:ln>
          </c:spPr>
          <c:dPt>
            <c:idx val="0"/>
            <c:bubble3D val="0"/>
            <c:spPr>
              <a:solidFill>
                <a:schemeClr val="bg1">
                  <a:lumMod val="75000"/>
                </a:schemeClr>
              </a:solidFill>
              <a:ln w="19050">
                <a:noFill/>
              </a:ln>
              <a:effectLst/>
            </c:spPr>
            <c:extLst>
              <c:ext xmlns:c16="http://schemas.microsoft.com/office/drawing/2014/chart" uri="{C3380CC4-5D6E-409C-BE32-E72D297353CC}">
                <c16:uniqueId val="{00000001-6C58-41D2-A5AC-B6DB167258FA}"/>
              </c:ext>
            </c:extLst>
          </c:dPt>
          <c:dPt>
            <c:idx val="1"/>
            <c:bubble3D val="0"/>
            <c:spPr>
              <a:solidFill>
                <a:srgbClr val="FFD966"/>
              </a:solidFill>
              <a:ln w="19050">
                <a:noFill/>
              </a:ln>
              <a:effectLst/>
            </c:spPr>
            <c:extLst>
              <c:ext xmlns:c16="http://schemas.microsoft.com/office/drawing/2014/chart" uri="{C3380CC4-5D6E-409C-BE32-E72D297353CC}">
                <c16:uniqueId val="{00000003-6C58-41D2-A5AC-B6DB167258FA}"/>
              </c:ext>
            </c:extLst>
          </c:dPt>
          <c:dPt>
            <c:idx val="2"/>
            <c:bubble3D val="0"/>
            <c:spPr>
              <a:solidFill>
                <a:schemeClr val="tx2">
                  <a:lumMod val="75000"/>
                </a:schemeClr>
              </a:solidFill>
              <a:ln w="19050">
                <a:noFill/>
              </a:ln>
              <a:effectLst/>
            </c:spPr>
            <c:extLst>
              <c:ext xmlns:c16="http://schemas.microsoft.com/office/drawing/2014/chart" uri="{C3380CC4-5D6E-409C-BE32-E72D297353CC}">
                <c16:uniqueId val="{00000005-6C58-41D2-A5AC-B6DB167258FA}"/>
              </c:ext>
            </c:extLst>
          </c:dPt>
          <c:dPt>
            <c:idx val="3"/>
            <c:bubble3D val="0"/>
            <c:spPr>
              <a:solidFill>
                <a:srgbClr val="9AB6EA"/>
              </a:solidFill>
              <a:ln w="19050">
                <a:noFill/>
              </a:ln>
              <a:effectLst/>
            </c:spPr>
            <c:extLst>
              <c:ext xmlns:c16="http://schemas.microsoft.com/office/drawing/2014/chart" uri="{C3380CC4-5D6E-409C-BE32-E72D297353CC}">
                <c16:uniqueId val="{00000007-6C58-41D2-A5AC-B6DB167258FA}"/>
              </c:ext>
            </c:extLst>
          </c:dPt>
          <c:dPt>
            <c:idx val="4"/>
            <c:bubble3D val="0"/>
            <c:spPr>
              <a:solidFill>
                <a:schemeClr val="accent6">
                  <a:tint val="77000"/>
                </a:schemeClr>
              </a:solidFill>
              <a:ln w="19050">
                <a:noFill/>
              </a:ln>
              <a:effectLst/>
            </c:spPr>
            <c:extLst>
              <c:ext xmlns:c16="http://schemas.microsoft.com/office/drawing/2014/chart" uri="{C3380CC4-5D6E-409C-BE32-E72D297353CC}">
                <c16:uniqueId val="{00000009-6C58-41D2-A5AC-B6DB167258FA}"/>
              </c:ext>
            </c:extLst>
          </c:dPt>
          <c:dLbls>
            <c:dLbl>
              <c:idx val="0"/>
              <c:layout>
                <c:manualLayout>
                  <c:x val="3.8819315293221628E-2"/>
                  <c:y val="6.5341983108384613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18346827115147976"/>
                      <c:h val="0.25494490932546565"/>
                    </c:manualLayout>
                  </c15:layout>
                </c:ext>
                <c:ext xmlns:c16="http://schemas.microsoft.com/office/drawing/2014/chart" uri="{C3380CC4-5D6E-409C-BE32-E72D297353CC}">
                  <c16:uniqueId val="{00000001-6C58-41D2-A5AC-B6DB167258FA}"/>
                </c:ext>
              </c:extLst>
            </c:dLbl>
            <c:dLbl>
              <c:idx val="1"/>
              <c:layout>
                <c:manualLayout>
                  <c:x val="-0.16352866686565523"/>
                  <c:y val="-4.3310585126492128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C58-41D2-A5AC-B6DB167258FA}"/>
                </c:ext>
              </c:extLst>
            </c:dLbl>
            <c:dLbl>
              <c:idx val="2"/>
              <c:layout>
                <c:manualLayout>
                  <c:x val="-2.4042186225058972E-2"/>
                  <c:y val="8.2574139537059055E-2"/>
                </c:manualLayout>
              </c:layout>
              <c:tx>
                <c:rich>
                  <a:bodyPr/>
                  <a:lstStyle/>
                  <a:p>
                    <a:fld id="{91C8B551-69F2-41C1-84CA-89D0CEEB69E7}" type="CATEGORYNAME">
                      <a:rPr lang="en-US">
                        <a:solidFill>
                          <a:schemeClr val="tx1"/>
                        </a:solidFill>
                      </a:rPr>
                      <a:pPr/>
                      <a:t>[CATEGORY NAME]</a:t>
                    </a:fld>
                    <a:r>
                      <a:rPr lang="en-US" dirty="0">
                        <a:solidFill>
                          <a:schemeClr val="tx1"/>
                        </a:solidFill>
                      </a:rPr>
                      <a:t>, </a:t>
                    </a:r>
                    <a:fld id="{66A33A4E-3D2A-40E2-A66A-AA899362E7B7}" type="VALUE">
                      <a:rPr lang="en-US">
                        <a:solidFill>
                          <a:schemeClr val="tx1"/>
                        </a:solidFill>
                      </a:rPr>
                      <a:pPr/>
                      <a:t>[VALUE]</a:t>
                    </a:fld>
                    <a:endParaRPr lang="en-US" dirty="0">
                      <a:solidFill>
                        <a:schemeClr val="tx1"/>
                      </a:solidFill>
                    </a:endParaRPr>
                  </a:p>
                </c:rich>
              </c:tx>
              <c:dLblPos val="bestFit"/>
              <c:showLegendKey val="0"/>
              <c:showVal val="1"/>
              <c:showCatName val="1"/>
              <c:showSerName val="0"/>
              <c:showPercent val="0"/>
              <c:showBubbleSize val="0"/>
              <c:extLst>
                <c:ext xmlns:c15="http://schemas.microsoft.com/office/drawing/2012/chart" uri="{CE6537A1-D6FC-4f65-9D91-7224C49458BB}">
                  <c15:layout>
                    <c:manualLayout>
                      <c:w val="0.16298465450768018"/>
                      <c:h val="0.28588104155867439"/>
                    </c:manualLayout>
                  </c15:layout>
                  <c15:dlblFieldTable/>
                  <c15:showDataLabelsRange val="0"/>
                </c:ext>
                <c:ext xmlns:c16="http://schemas.microsoft.com/office/drawing/2014/chart" uri="{C3380CC4-5D6E-409C-BE32-E72D297353CC}">
                  <c16:uniqueId val="{00000005-6C58-41D2-A5AC-B6DB167258FA}"/>
                </c:ext>
              </c:extLst>
            </c:dLbl>
            <c:dLbl>
              <c:idx val="3"/>
              <c:layout>
                <c:manualLayout>
                  <c:x val="-2.9074893100565692E-2"/>
                  <c:y val="2.1677702989745768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C58-41D2-A5AC-B6DB167258FA}"/>
                </c:ext>
              </c:extLst>
            </c:dLbl>
            <c:dLbl>
              <c:idx val="4"/>
              <c:layout>
                <c:manualLayout>
                  <c:x val="0.10715892419939825"/>
                  <c:y val="-2.1001005546093375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C58-41D2-A5AC-B6DB167258FA}"/>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Asia-Pacific</c:v>
                </c:pt>
                <c:pt idx="1">
                  <c:v>North America</c:v>
                </c:pt>
                <c:pt idx="2">
                  <c:v>Europe</c:v>
                </c:pt>
                <c:pt idx="3">
                  <c:v>South America</c:v>
                </c:pt>
                <c:pt idx="4">
                  <c:v>MEA</c:v>
                </c:pt>
              </c:strCache>
            </c:strRef>
          </c:cat>
          <c:val>
            <c:numRef>
              <c:f>Sheet1!$B$2:$B$6</c:f>
              <c:numCache>
                <c:formatCode>0.00%</c:formatCode>
                <c:ptCount val="5"/>
                <c:pt idx="0">
                  <c:v>0.3762311288155134</c:v>
                </c:pt>
                <c:pt idx="1">
                  <c:v>0.30169291772242429</c:v>
                </c:pt>
                <c:pt idx="2">
                  <c:v>0.20876599228315079</c:v>
                </c:pt>
                <c:pt idx="3">
                  <c:v>5.7960823638427722E-2</c:v>
                </c:pt>
                <c:pt idx="4">
                  <c:v>5.5349137540483852E-2</c:v>
                </c:pt>
              </c:numCache>
            </c:numRef>
          </c:val>
          <c:extLst>
            <c:ext xmlns:c16="http://schemas.microsoft.com/office/drawing/2014/chart" uri="{C3380CC4-5D6E-409C-BE32-E72D297353CC}">
              <c16:uniqueId val="{0000000A-6C58-41D2-A5AC-B6DB167258FA}"/>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delete val="1"/>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89412.535679228255</c:v>
                </c:pt>
                <c:pt idx="1">
                  <c:v>64347.211072376347</c:v>
                </c:pt>
                <c:pt idx="2">
                  <c:v>56071.2373150856</c:v>
                </c:pt>
                <c:pt idx="3">
                  <c:v>68691.434487946288</c:v>
                </c:pt>
                <c:pt idx="4">
                  <c:v>81409.871766822034</c:v>
                </c:pt>
                <c:pt idx="5">
                  <c:v>84810.190212501911</c:v>
                </c:pt>
                <c:pt idx="6">
                  <c:v>89050.756757236843</c:v>
                </c:pt>
                <c:pt idx="7">
                  <c:v>93607.256615984457</c:v>
                </c:pt>
                <c:pt idx="8">
                  <c:v>98445.66393968754</c:v>
                </c:pt>
                <c:pt idx="9">
                  <c:v>103634.74151829474</c:v>
                </c:pt>
                <c:pt idx="10">
                  <c:v>109042.30986230489</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delete val="1"/>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97.694795944725328</c:v>
                </c:pt>
                <c:pt idx="1">
                  <c:v>102.90558870909329</c:v>
                </c:pt>
                <c:pt idx="2">
                  <c:v>107.51753167004038</c:v>
                </c:pt>
                <c:pt idx="3">
                  <c:v>111.90960887389602</c:v>
                </c:pt>
                <c:pt idx="4">
                  <c:v>116.26781419705361</c:v>
                </c:pt>
                <c:pt idx="5">
                  <c:v>119.55296017286101</c:v>
                </c:pt>
                <c:pt idx="6">
                  <c:v>123.83654113056966</c:v>
                </c:pt>
                <c:pt idx="7">
                  <c:v>128.34369737643235</c:v>
                </c:pt>
                <c:pt idx="8">
                  <c:v>133.00262695477963</c:v>
                </c:pt>
                <c:pt idx="9">
                  <c:v>137.9003491508887</c:v>
                </c:pt>
                <c:pt idx="10">
                  <c:v>142.8239897832631</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0.4</c:v>
                </c:pt>
                <c:pt idx="1">
                  <c:v>0.4</c:v>
                </c:pt>
                <c:pt idx="2">
                  <c:v>0.4</c:v>
                </c:pt>
                <c:pt idx="3">
                  <c:v>0.4</c:v>
                </c:pt>
                <c:pt idx="4">
                  <c:v>0.4</c:v>
                </c:pt>
                <c:pt idx="5">
                  <c:v>0.4</c:v>
                </c:pt>
                <c:pt idx="6">
                  <c:v>0.4</c:v>
                </c:pt>
                <c:pt idx="7">
                  <c:v>0.4</c:v>
                </c:pt>
                <c:pt idx="8">
                  <c:v>0.4</c:v>
                </c:pt>
                <c:pt idx="9">
                  <c:v>0.4</c:v>
                </c:pt>
                <c:pt idx="10">
                  <c:v>0.4</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0.3</c:v>
                </c:pt>
                <c:pt idx="1">
                  <c:v>0.3</c:v>
                </c:pt>
                <c:pt idx="2">
                  <c:v>0.3</c:v>
                </c:pt>
                <c:pt idx="3">
                  <c:v>0.3</c:v>
                </c:pt>
                <c:pt idx="4">
                  <c:v>0.3</c:v>
                </c:pt>
                <c:pt idx="5">
                  <c:v>0.3</c:v>
                </c:pt>
                <c:pt idx="6">
                  <c:v>0.3</c:v>
                </c:pt>
                <c:pt idx="7">
                  <c:v>0.3</c:v>
                </c:pt>
                <c:pt idx="8">
                  <c:v>0.3</c:v>
                </c:pt>
                <c:pt idx="9">
                  <c:v>0.3</c:v>
                </c:pt>
                <c:pt idx="10">
                  <c:v>0.3</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Leather and textiles</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0.1</c:v>
                </c:pt>
                <c:pt idx="1">
                  <c:v>0.1</c:v>
                </c:pt>
                <c:pt idx="2">
                  <c:v>0.1</c:v>
                </c:pt>
                <c:pt idx="3">
                  <c:v>0.1</c:v>
                </c:pt>
                <c:pt idx="4">
                  <c:v>0.1</c:v>
                </c:pt>
                <c:pt idx="5">
                  <c:v>0.1</c:v>
                </c:pt>
                <c:pt idx="6">
                  <c:v>0.1</c:v>
                </c:pt>
                <c:pt idx="7">
                  <c:v>0.1</c:v>
                </c:pt>
                <c:pt idx="8">
                  <c:v>0.1</c:v>
                </c:pt>
                <c:pt idx="9">
                  <c:v>0.1</c:v>
                </c:pt>
                <c:pt idx="10">
                  <c:v>0.1</c:v>
                </c:pt>
              </c:numCache>
            </c:numRef>
          </c:val>
          <c:extLst>
            <c:ext xmlns:c16="http://schemas.microsoft.com/office/drawing/2014/chart" uri="{C3380CC4-5D6E-409C-BE32-E72D297353CC}">
              <c16:uniqueId val="{00000000-4A78-4D4E-935E-32B80FC1EAB4}"/>
            </c:ext>
          </c:extLst>
        </c:ser>
        <c:ser>
          <c:idx val="1"/>
          <c:order val="1"/>
          <c:tx>
            <c:strRef>
              <c:f>Sheet1!$C$1</c:f>
              <c:strCache>
                <c:ptCount val="1"/>
                <c:pt idx="0">
                  <c:v>Electroplating</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1-4A78-4D4E-935E-32B80FC1EAB4}"/>
            </c:ext>
          </c:extLst>
        </c:ser>
        <c:ser>
          <c:idx val="2"/>
          <c:order val="2"/>
          <c:tx>
            <c:strRef>
              <c:f>Sheet1!$D$1</c:f>
              <c:strCache>
                <c:ptCount val="1"/>
                <c:pt idx="0">
                  <c:v>Medical</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2-4A78-4D4E-935E-32B80FC1EAB4}"/>
            </c:ext>
          </c:extLst>
        </c:ser>
        <c:ser>
          <c:idx val="3"/>
          <c:order val="3"/>
          <c:tx>
            <c:strRef>
              <c:f>Sheet1!$E$1</c:f>
              <c:strCache>
                <c:ptCount val="1"/>
                <c:pt idx="0">
                  <c:v> Chemicals</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3-4A78-4D4E-935E-32B80FC1EAB4}"/>
            </c:ext>
          </c:extLst>
        </c:ser>
        <c:ser>
          <c:idx val="4"/>
          <c:order val="4"/>
          <c:tx>
            <c:strRef>
              <c:f>Sheet1!$F$1</c:f>
              <c:strCache>
                <c:ptCount val="1"/>
                <c:pt idx="0">
                  <c:v>Electricals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4-4A78-4D4E-935E-32B80FC1EAB4}"/>
            </c:ext>
          </c:extLst>
        </c:ser>
        <c:ser>
          <c:idx val="5"/>
          <c:order val="5"/>
          <c:tx>
            <c:strRef>
              <c:f>Sheet1!$G$1</c:f>
              <c:strCache>
                <c:ptCount val="1"/>
                <c:pt idx="0">
                  <c:v>Agriculture</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0.3</c:v>
                </c:pt>
                <c:pt idx="1">
                  <c:v>0.3</c:v>
                </c:pt>
                <c:pt idx="2">
                  <c:v>0.3</c:v>
                </c:pt>
                <c:pt idx="3">
                  <c:v>0.3</c:v>
                </c:pt>
                <c:pt idx="4">
                  <c:v>0.3</c:v>
                </c:pt>
                <c:pt idx="5">
                  <c:v>0.3</c:v>
                </c:pt>
                <c:pt idx="6">
                  <c:v>0.3</c:v>
                </c:pt>
                <c:pt idx="7">
                  <c:v>0.3</c:v>
                </c:pt>
                <c:pt idx="8">
                  <c:v>0.3</c:v>
                </c:pt>
                <c:pt idx="9">
                  <c:v>0.3</c:v>
                </c:pt>
                <c:pt idx="10">
                  <c:v>0.3</c:v>
                </c:pt>
              </c:numCache>
            </c:numRef>
          </c:val>
          <c:extLst>
            <c:ext xmlns:c16="http://schemas.microsoft.com/office/drawing/2014/chart" uri="{C3380CC4-5D6E-409C-BE32-E72D297353CC}">
              <c16:uniqueId val="{00000005-4A78-4D4E-935E-32B80FC1EAB4}"/>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Production (MMTPA)</c:v>
                </c:pt>
              </c:strCache>
            </c:strRef>
          </c:tx>
          <c:spPr>
            <a:solidFill>
              <a:schemeClr val="tx2">
                <a:lumMod val="75000"/>
              </a:schemeClr>
            </a:solidFill>
            <a:ln>
              <a:noFill/>
            </a:ln>
            <a:effectLst/>
          </c:spPr>
          <c:invertIfNegative val="0"/>
          <c:dLbls>
            <c:delete val="1"/>
          </c:dLbls>
          <c:cat>
            <c:numRef>
              <c:f>Sheet1!$A$2:$A$6</c:f>
              <c:numCache>
                <c:formatCode>General</c:formatCode>
                <c:ptCount val="5"/>
                <c:pt idx="0">
                  <c:v>2016</c:v>
                </c:pt>
                <c:pt idx="1">
                  <c:v>2017</c:v>
                </c:pt>
                <c:pt idx="2">
                  <c:v>2018</c:v>
                </c:pt>
                <c:pt idx="3">
                  <c:v>2017</c:v>
                </c:pt>
                <c:pt idx="4">
                  <c:v>2018</c:v>
                </c:pt>
              </c:numCache>
            </c:numRef>
          </c:cat>
          <c:val>
            <c:numRef>
              <c:f>Sheet1!$B$2:$B$6</c:f>
              <c:numCache>
                <c:formatCode>0.00</c:formatCode>
                <c:ptCount val="5"/>
                <c:pt idx="0">
                  <c:v>2.6751907249999998</c:v>
                </c:pt>
                <c:pt idx="1">
                  <c:v>2.1885297689999996</c:v>
                </c:pt>
                <c:pt idx="2">
                  <c:v>2.2401601179999999</c:v>
                </c:pt>
                <c:pt idx="3">
                  <c:v>1.3458455810000001</c:v>
                </c:pt>
                <c:pt idx="4">
                  <c:v>4.1701792690000001</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Consumption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429-462C-8D88-848FE00C4F40}"/>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F429-462C-8D88-848FE00C4F40}"/>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F429-462C-8D88-848FE00C4F40}"/>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7-F429-462C-8D88-848FE00C4F40}"/>
              </c:ext>
            </c:extLst>
          </c:dPt>
          <c:dPt>
            <c:idx val="4"/>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09-F429-462C-8D88-848FE00C4F40}"/>
              </c:ext>
            </c:extLst>
          </c:dPt>
          <c:dLbls>
            <c:dLbl>
              <c:idx val="0"/>
              <c:layout>
                <c:manualLayout>
                  <c:x val="6.1262483424226709E-2"/>
                  <c:y val="0.3024248283465025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429-462C-8D88-848FE00C4F40}"/>
                </c:ext>
              </c:extLst>
            </c:dLbl>
            <c:dLbl>
              <c:idx val="1"/>
              <c:layout>
                <c:manualLayout>
                  <c:x val="-0.14105833956440847"/>
                  <c:y val="4.23932837698259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429-462C-8D88-848FE00C4F40}"/>
                </c:ext>
              </c:extLst>
            </c:dLbl>
            <c:dLbl>
              <c:idx val="2"/>
              <c:layout>
                <c:manualLayout>
                  <c:x val="-0.18444950295458093"/>
                  <c:y val="-7.81385347972300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429-462C-8D88-848FE00C4F40}"/>
                </c:ext>
              </c:extLst>
            </c:dLbl>
            <c:dLbl>
              <c:idx val="3"/>
              <c:layout>
                <c:manualLayout>
                  <c:x val="-0.12911465206820669"/>
                  <c:y val="-0.1028138615753026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429-462C-8D88-848FE00C4F40}"/>
                </c:ext>
              </c:extLst>
            </c:dLbl>
            <c:dLbl>
              <c:idx val="4"/>
              <c:layout>
                <c:manualLayout>
                  <c:x val="-1.8841864617625124E-2"/>
                  <c:y val="-0.1615410307023004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429-462C-8D88-848FE00C4F40}"/>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Cereals</c:v>
                </c:pt>
                <c:pt idx="1">
                  <c:v>Oilseeds</c:v>
                </c:pt>
                <c:pt idx="2">
                  <c:v>Pulses</c:v>
                </c:pt>
                <c:pt idx="3">
                  <c:v>Vegetables</c:v>
                </c:pt>
                <c:pt idx="4">
                  <c:v>Renewables</c:v>
                </c:pt>
              </c:strCache>
            </c:strRef>
          </c:cat>
          <c:val>
            <c:numRef>
              <c:f>Sheet1!$B$2:$B$6</c:f>
              <c:numCache>
                <c:formatCode>0.00%</c:formatCode>
                <c:ptCount val="5"/>
                <c:pt idx="0">
                  <c:v>0.44850000000000001</c:v>
                </c:pt>
                <c:pt idx="1">
                  <c:v>0.32350000000000001</c:v>
                </c:pt>
                <c:pt idx="2">
                  <c:v>0.18720000000000001</c:v>
                </c:pt>
                <c:pt idx="3">
                  <c:v>2.3800000000000002E-2</c:v>
                </c:pt>
                <c:pt idx="4">
                  <c:v>1.7000000000000001E-2</c:v>
                </c:pt>
              </c:numCache>
            </c:numRef>
          </c:val>
          <c:extLst>
            <c:ext xmlns:c16="http://schemas.microsoft.com/office/drawing/2014/chart" uri="{C3380CC4-5D6E-409C-BE32-E72D297353CC}">
              <c16:uniqueId val="{0000000A-F429-462C-8D88-848FE00C4F40}"/>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delete val="1"/>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89412.535679228255</c:v>
                </c:pt>
                <c:pt idx="1">
                  <c:v>64347.211072376347</c:v>
                </c:pt>
                <c:pt idx="2">
                  <c:v>56071.2373150856</c:v>
                </c:pt>
                <c:pt idx="3">
                  <c:v>68691.434487946288</c:v>
                </c:pt>
                <c:pt idx="4">
                  <c:v>81409.871766822034</c:v>
                </c:pt>
                <c:pt idx="5">
                  <c:v>84810.190212501911</c:v>
                </c:pt>
                <c:pt idx="6">
                  <c:v>89050.756757236843</c:v>
                </c:pt>
                <c:pt idx="7">
                  <c:v>93607.256615984457</c:v>
                </c:pt>
                <c:pt idx="8">
                  <c:v>98445.66393968754</c:v>
                </c:pt>
                <c:pt idx="9">
                  <c:v>103634.74151829474</c:v>
                </c:pt>
                <c:pt idx="10">
                  <c:v>109042.30986230489</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delete val="1"/>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97.694795944725328</c:v>
                </c:pt>
                <c:pt idx="1">
                  <c:v>102.90558870909329</c:v>
                </c:pt>
                <c:pt idx="2">
                  <c:v>107.51753167004038</c:v>
                </c:pt>
                <c:pt idx="3">
                  <c:v>111.90960887389602</c:v>
                </c:pt>
                <c:pt idx="4">
                  <c:v>116.26781419705361</c:v>
                </c:pt>
                <c:pt idx="5">
                  <c:v>119.55296017286101</c:v>
                </c:pt>
                <c:pt idx="6">
                  <c:v>123.83654113056966</c:v>
                </c:pt>
                <c:pt idx="7">
                  <c:v>128.34369737643235</c:v>
                </c:pt>
                <c:pt idx="8">
                  <c:v>133.00262695477963</c:v>
                </c:pt>
                <c:pt idx="9">
                  <c:v>137.9003491508887</c:v>
                </c:pt>
                <c:pt idx="10">
                  <c:v>142.8239897832631</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0.4</c:v>
                </c:pt>
                <c:pt idx="1">
                  <c:v>0.4</c:v>
                </c:pt>
                <c:pt idx="2">
                  <c:v>0.4</c:v>
                </c:pt>
                <c:pt idx="3">
                  <c:v>0.4</c:v>
                </c:pt>
                <c:pt idx="4">
                  <c:v>0.4</c:v>
                </c:pt>
                <c:pt idx="5">
                  <c:v>0.4</c:v>
                </c:pt>
                <c:pt idx="6">
                  <c:v>0.4</c:v>
                </c:pt>
                <c:pt idx="7">
                  <c:v>0.4</c:v>
                </c:pt>
                <c:pt idx="8">
                  <c:v>0.4</c:v>
                </c:pt>
                <c:pt idx="9">
                  <c:v>0.4</c:v>
                </c:pt>
                <c:pt idx="10">
                  <c:v>0.4</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0.3</c:v>
                </c:pt>
                <c:pt idx="1">
                  <c:v>0.3</c:v>
                </c:pt>
                <c:pt idx="2">
                  <c:v>0.3</c:v>
                </c:pt>
                <c:pt idx="3">
                  <c:v>0.3</c:v>
                </c:pt>
                <c:pt idx="4">
                  <c:v>0.3</c:v>
                </c:pt>
                <c:pt idx="5">
                  <c:v>0.3</c:v>
                </c:pt>
                <c:pt idx="6">
                  <c:v>0.3</c:v>
                </c:pt>
                <c:pt idx="7">
                  <c:v>0.3</c:v>
                </c:pt>
                <c:pt idx="8">
                  <c:v>0.3</c:v>
                </c:pt>
                <c:pt idx="9">
                  <c:v>0.3</c:v>
                </c:pt>
                <c:pt idx="10">
                  <c:v>0.3</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Leather and textiles</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0.1</c:v>
                </c:pt>
                <c:pt idx="1">
                  <c:v>0.1</c:v>
                </c:pt>
                <c:pt idx="2">
                  <c:v>0.1</c:v>
                </c:pt>
                <c:pt idx="3">
                  <c:v>0.1</c:v>
                </c:pt>
                <c:pt idx="4">
                  <c:v>0.1</c:v>
                </c:pt>
                <c:pt idx="5">
                  <c:v>0.1</c:v>
                </c:pt>
                <c:pt idx="6">
                  <c:v>0.1</c:v>
                </c:pt>
                <c:pt idx="7">
                  <c:v>0.1</c:v>
                </c:pt>
                <c:pt idx="8">
                  <c:v>0.1</c:v>
                </c:pt>
                <c:pt idx="9">
                  <c:v>0.1</c:v>
                </c:pt>
                <c:pt idx="10">
                  <c:v>0.1</c:v>
                </c:pt>
              </c:numCache>
            </c:numRef>
          </c:val>
          <c:extLst>
            <c:ext xmlns:c16="http://schemas.microsoft.com/office/drawing/2014/chart" uri="{C3380CC4-5D6E-409C-BE32-E72D297353CC}">
              <c16:uniqueId val="{00000000-4A78-4D4E-935E-32B80FC1EAB4}"/>
            </c:ext>
          </c:extLst>
        </c:ser>
        <c:ser>
          <c:idx val="1"/>
          <c:order val="1"/>
          <c:tx>
            <c:strRef>
              <c:f>Sheet1!$C$1</c:f>
              <c:strCache>
                <c:ptCount val="1"/>
                <c:pt idx="0">
                  <c:v>Electroplating</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1-4A78-4D4E-935E-32B80FC1EAB4}"/>
            </c:ext>
          </c:extLst>
        </c:ser>
        <c:ser>
          <c:idx val="2"/>
          <c:order val="2"/>
          <c:tx>
            <c:strRef>
              <c:f>Sheet1!$D$1</c:f>
              <c:strCache>
                <c:ptCount val="1"/>
                <c:pt idx="0">
                  <c:v>Medical</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2-4A78-4D4E-935E-32B80FC1EAB4}"/>
            </c:ext>
          </c:extLst>
        </c:ser>
        <c:ser>
          <c:idx val="3"/>
          <c:order val="3"/>
          <c:tx>
            <c:strRef>
              <c:f>Sheet1!$E$1</c:f>
              <c:strCache>
                <c:ptCount val="1"/>
                <c:pt idx="0">
                  <c:v> Chemicals</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3-4A78-4D4E-935E-32B80FC1EAB4}"/>
            </c:ext>
          </c:extLst>
        </c:ser>
        <c:ser>
          <c:idx val="4"/>
          <c:order val="4"/>
          <c:tx>
            <c:strRef>
              <c:f>Sheet1!$F$1</c:f>
              <c:strCache>
                <c:ptCount val="1"/>
                <c:pt idx="0">
                  <c:v>Electricals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4-4A78-4D4E-935E-32B80FC1EAB4}"/>
            </c:ext>
          </c:extLst>
        </c:ser>
        <c:ser>
          <c:idx val="5"/>
          <c:order val="5"/>
          <c:tx>
            <c:strRef>
              <c:f>Sheet1!$G$1</c:f>
              <c:strCache>
                <c:ptCount val="1"/>
                <c:pt idx="0">
                  <c:v>Agriculture</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0.3</c:v>
                </c:pt>
                <c:pt idx="1">
                  <c:v>0.3</c:v>
                </c:pt>
                <c:pt idx="2">
                  <c:v>0.3</c:v>
                </c:pt>
                <c:pt idx="3">
                  <c:v>0.3</c:v>
                </c:pt>
                <c:pt idx="4">
                  <c:v>0.3</c:v>
                </c:pt>
                <c:pt idx="5">
                  <c:v>0.3</c:v>
                </c:pt>
                <c:pt idx="6">
                  <c:v>0.3</c:v>
                </c:pt>
                <c:pt idx="7">
                  <c:v>0.3</c:v>
                </c:pt>
                <c:pt idx="8">
                  <c:v>0.3</c:v>
                </c:pt>
                <c:pt idx="9">
                  <c:v>0.3</c:v>
                </c:pt>
                <c:pt idx="10">
                  <c:v>0.3</c:v>
                </c:pt>
              </c:numCache>
            </c:numRef>
          </c:val>
          <c:extLst>
            <c:ext xmlns:c16="http://schemas.microsoft.com/office/drawing/2014/chart" uri="{C3380CC4-5D6E-409C-BE32-E72D297353CC}">
              <c16:uniqueId val="{00000005-4A78-4D4E-935E-32B80FC1EAB4}"/>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28400917480130156"/>
          <c:w val="0.99798805302561078"/>
          <c:h val="0.53210291424405687"/>
        </c:manualLayout>
      </c:layout>
      <c:barChart>
        <c:barDir val="col"/>
        <c:grouping val="clustered"/>
        <c:varyColors val="0"/>
        <c:ser>
          <c:idx val="0"/>
          <c:order val="0"/>
          <c:tx>
            <c:strRef>
              <c:f>Sheet1!$B$1</c:f>
              <c:strCache>
                <c:ptCount val="1"/>
                <c:pt idx="0">
                  <c:v>By Value</c:v>
                </c:pt>
              </c:strCache>
            </c:strRef>
          </c:tx>
          <c:spPr>
            <a:solidFill>
              <a:schemeClr val="accent1"/>
            </a:solidFill>
            <a:ln>
              <a:noFill/>
            </a:ln>
            <a:effectLst>
              <a:innerShdw blurRad="63500" dist="50800" dir="13500000">
                <a:prstClr val="black">
                  <a:alpha val="50000"/>
                </a:prstClr>
              </a:innerShdw>
            </a:effectLst>
          </c:spPr>
          <c:invertIfNegative val="0"/>
          <c:dPt>
            <c:idx val="0"/>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5-AC01-46FA-8C4A-342E563A51B5}"/>
              </c:ext>
            </c:extLst>
          </c:dPt>
          <c:dPt>
            <c:idx val="1"/>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6-AC01-46FA-8C4A-342E563A51B5}"/>
              </c:ext>
            </c:extLst>
          </c:dPt>
          <c:dPt>
            <c:idx val="2"/>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1-AC01-46FA-8C4A-342E563A51B5}"/>
              </c:ext>
            </c:extLst>
          </c:dPt>
          <c:dPt>
            <c:idx val="3"/>
            <c:invertIfNegative val="0"/>
            <c:bubble3D val="0"/>
            <c:spPr>
              <a:solidFill>
                <a:schemeClr val="accent1"/>
              </a:solidFill>
              <a:ln>
                <a:noFill/>
              </a:ln>
              <a:effectLst>
                <a:innerShdw blurRad="63500" dist="50800" dir="13500000">
                  <a:prstClr val="black">
                    <a:alpha val="50000"/>
                  </a:prstClr>
                </a:innerShdw>
              </a:effectLst>
            </c:spPr>
            <c:extLst>
              <c:ext xmlns:c16="http://schemas.microsoft.com/office/drawing/2014/chart" uri="{C3380CC4-5D6E-409C-BE32-E72D297353CC}">
                <c16:uniqueId val="{00000003-AC01-46FA-8C4A-342E563A51B5}"/>
              </c:ext>
            </c:extLst>
          </c:dPt>
          <c:dLbls>
            <c:dLbl>
              <c:idx val="2"/>
              <c:layout>
                <c:manualLayout>
                  <c:x val="1.504517699406841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C01-46FA-8C4A-342E563A51B5}"/>
                </c:ext>
              </c:extLst>
            </c:dLbl>
            <c:dLbl>
              <c:idx val="3"/>
              <c:layout>
                <c:manualLayout>
                  <c:x val="-5.1005430048571276E-3"/>
                  <c:y val="5.5731583720061866E-2"/>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21114256126603295"/>
                      <c:h val="0.22586048026048025"/>
                    </c:manualLayout>
                  </c15:layout>
                </c:ext>
                <c:ext xmlns:c16="http://schemas.microsoft.com/office/drawing/2014/chart" uri="{C3380CC4-5D6E-409C-BE32-E72D297353CC}">
                  <c16:uniqueId val="{00000003-AC01-46FA-8C4A-342E563A51B5}"/>
                </c:ext>
              </c:extLst>
            </c:dLbl>
            <c:numFmt formatCode="0.00" sourceLinked="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2016</c:v>
                </c:pt>
                <c:pt idx="1">
                  <c:v>2020</c:v>
                </c:pt>
                <c:pt idx="2">
                  <c:v>2021E</c:v>
                </c:pt>
                <c:pt idx="3">
                  <c:v>2026F</c:v>
                </c:pt>
              </c:strCache>
            </c:strRef>
          </c:cat>
          <c:val>
            <c:numRef>
              <c:f>Sheet1!$B$2:$B$5</c:f>
              <c:numCache>
                <c:formatCode>0.00</c:formatCode>
                <c:ptCount val="4"/>
                <c:pt idx="0">
                  <c:v>9582.6452401349707</c:v>
                </c:pt>
                <c:pt idx="1">
                  <c:v>10320.749934622352</c:v>
                </c:pt>
                <c:pt idx="2">
                  <c:v>11625.393451181762</c:v>
                </c:pt>
                <c:pt idx="3">
                  <c:v>14961.043150647538</c:v>
                </c:pt>
              </c:numCache>
            </c:numRef>
          </c:val>
          <c:extLst>
            <c:ext xmlns:c16="http://schemas.microsoft.com/office/drawing/2014/chart" uri="{C3380CC4-5D6E-409C-BE32-E72D297353CC}">
              <c16:uniqueId val="{00000004-AC01-46FA-8C4A-342E563A51B5}"/>
            </c:ext>
          </c:extLst>
        </c:ser>
        <c:dLbls>
          <c:showLegendKey val="0"/>
          <c:showVal val="0"/>
          <c:showCatName val="0"/>
          <c:showSerName val="0"/>
          <c:showPercent val="0"/>
          <c:showBubbleSize val="0"/>
        </c:dLbls>
        <c:gapWidth val="219"/>
        <c:overlap val="-27"/>
        <c:axId val="350554472"/>
        <c:axId val="350554864"/>
      </c:barChart>
      <c:catAx>
        <c:axId val="35055447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50554864"/>
        <c:crosses val="autoZero"/>
        <c:auto val="0"/>
        <c:lblAlgn val="ctr"/>
        <c:lblOffset val="100"/>
        <c:noMultiLvlLbl val="0"/>
      </c:catAx>
      <c:valAx>
        <c:axId val="350554864"/>
        <c:scaling>
          <c:orientation val="minMax"/>
        </c:scaling>
        <c:delete val="1"/>
        <c:axPos val="l"/>
        <c:numFmt formatCode="0.00" sourceLinked="1"/>
        <c:majorTickMark val="out"/>
        <c:minorTickMark val="none"/>
        <c:tickLblPos val="nextTo"/>
        <c:crossAx val="350554472"/>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Production (MMTPA)</c:v>
                </c:pt>
              </c:strCache>
            </c:strRef>
          </c:tx>
          <c:spPr>
            <a:solidFill>
              <a:schemeClr val="tx2">
                <a:lumMod val="75000"/>
              </a:schemeClr>
            </a:solidFill>
            <a:ln>
              <a:noFill/>
            </a:ln>
            <a:effectLst/>
          </c:spPr>
          <c:invertIfNegative val="0"/>
          <c:dLbls>
            <c:delete val="1"/>
          </c:dLbls>
          <c:cat>
            <c:numRef>
              <c:f>Sheet1!$A$2:$A$6</c:f>
              <c:numCache>
                <c:formatCode>General</c:formatCode>
                <c:ptCount val="5"/>
                <c:pt idx="0">
                  <c:v>2016</c:v>
                </c:pt>
                <c:pt idx="1">
                  <c:v>2017</c:v>
                </c:pt>
                <c:pt idx="2">
                  <c:v>2018</c:v>
                </c:pt>
                <c:pt idx="3">
                  <c:v>2017</c:v>
                </c:pt>
                <c:pt idx="4">
                  <c:v>2018</c:v>
                </c:pt>
              </c:numCache>
            </c:numRef>
          </c:cat>
          <c:val>
            <c:numRef>
              <c:f>Sheet1!$B$2:$B$6</c:f>
              <c:numCache>
                <c:formatCode>0.00</c:formatCode>
                <c:ptCount val="5"/>
                <c:pt idx="0">
                  <c:v>2.6751907249999998</c:v>
                </c:pt>
                <c:pt idx="1">
                  <c:v>2.1885297689999996</c:v>
                </c:pt>
                <c:pt idx="2">
                  <c:v>2.2401601179999999</c:v>
                </c:pt>
                <c:pt idx="3">
                  <c:v>1.3458455810000001</c:v>
                </c:pt>
                <c:pt idx="4">
                  <c:v>4.1701792690000001</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Consumption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429-462C-8D88-848FE00C4F40}"/>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F429-462C-8D88-848FE00C4F40}"/>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F429-462C-8D88-848FE00C4F40}"/>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7-F429-462C-8D88-848FE00C4F40}"/>
              </c:ext>
            </c:extLst>
          </c:dPt>
          <c:dPt>
            <c:idx val="4"/>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09-F429-462C-8D88-848FE00C4F40}"/>
              </c:ext>
            </c:extLst>
          </c:dPt>
          <c:dLbls>
            <c:dLbl>
              <c:idx val="0"/>
              <c:layout>
                <c:manualLayout>
                  <c:x val="6.1262483424226709E-2"/>
                  <c:y val="0.3024248283465025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429-462C-8D88-848FE00C4F40}"/>
                </c:ext>
              </c:extLst>
            </c:dLbl>
            <c:dLbl>
              <c:idx val="1"/>
              <c:layout>
                <c:manualLayout>
                  <c:x val="-0.14105833956440847"/>
                  <c:y val="4.23932837698259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429-462C-8D88-848FE00C4F40}"/>
                </c:ext>
              </c:extLst>
            </c:dLbl>
            <c:dLbl>
              <c:idx val="2"/>
              <c:layout>
                <c:manualLayout>
                  <c:x val="-0.18444950295458093"/>
                  <c:y val="-7.81385347972300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429-462C-8D88-848FE00C4F40}"/>
                </c:ext>
              </c:extLst>
            </c:dLbl>
            <c:dLbl>
              <c:idx val="3"/>
              <c:layout>
                <c:manualLayout>
                  <c:x val="-0.12911465206820669"/>
                  <c:y val="-0.1028138615753026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429-462C-8D88-848FE00C4F40}"/>
                </c:ext>
              </c:extLst>
            </c:dLbl>
            <c:dLbl>
              <c:idx val="4"/>
              <c:layout>
                <c:manualLayout>
                  <c:x val="-1.8841864617625124E-2"/>
                  <c:y val="-0.1615410307023004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429-462C-8D88-848FE00C4F40}"/>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Cereals</c:v>
                </c:pt>
                <c:pt idx="1">
                  <c:v>Oilseeds</c:v>
                </c:pt>
                <c:pt idx="2">
                  <c:v>Pulses</c:v>
                </c:pt>
                <c:pt idx="3">
                  <c:v>Vegetables</c:v>
                </c:pt>
                <c:pt idx="4">
                  <c:v>Renewables</c:v>
                </c:pt>
              </c:strCache>
            </c:strRef>
          </c:cat>
          <c:val>
            <c:numRef>
              <c:f>Sheet1!$B$2:$B$6</c:f>
              <c:numCache>
                <c:formatCode>0.00%</c:formatCode>
                <c:ptCount val="5"/>
                <c:pt idx="0">
                  <c:v>0.44850000000000001</c:v>
                </c:pt>
                <c:pt idx="1">
                  <c:v>0.32350000000000001</c:v>
                </c:pt>
                <c:pt idx="2">
                  <c:v>0.18720000000000001</c:v>
                </c:pt>
                <c:pt idx="3">
                  <c:v>2.3800000000000002E-2</c:v>
                </c:pt>
                <c:pt idx="4">
                  <c:v>1.7000000000000001E-2</c:v>
                </c:pt>
              </c:numCache>
            </c:numRef>
          </c:val>
          <c:extLst>
            <c:ext xmlns:c16="http://schemas.microsoft.com/office/drawing/2014/chart" uri="{C3380CC4-5D6E-409C-BE32-E72D297353CC}">
              <c16:uniqueId val="{0000000A-F429-462C-8D88-848FE00C4F40}"/>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delete val="1"/>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89412.535679228255</c:v>
                </c:pt>
                <c:pt idx="1">
                  <c:v>64347.211072376347</c:v>
                </c:pt>
                <c:pt idx="2">
                  <c:v>56071.2373150856</c:v>
                </c:pt>
                <c:pt idx="3">
                  <c:v>68691.434487946288</c:v>
                </c:pt>
                <c:pt idx="4">
                  <c:v>81409.871766822034</c:v>
                </c:pt>
                <c:pt idx="5">
                  <c:v>84810.190212501911</c:v>
                </c:pt>
                <c:pt idx="6">
                  <c:v>89050.756757236843</c:v>
                </c:pt>
                <c:pt idx="7">
                  <c:v>93607.256615984457</c:v>
                </c:pt>
                <c:pt idx="8">
                  <c:v>98445.66393968754</c:v>
                </c:pt>
                <c:pt idx="9">
                  <c:v>103634.74151829474</c:v>
                </c:pt>
                <c:pt idx="10">
                  <c:v>109042.30986230489</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delete val="1"/>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97.694795944725328</c:v>
                </c:pt>
                <c:pt idx="1">
                  <c:v>102.90558870909329</c:v>
                </c:pt>
                <c:pt idx="2">
                  <c:v>107.51753167004038</c:v>
                </c:pt>
                <c:pt idx="3">
                  <c:v>111.90960887389602</c:v>
                </c:pt>
                <c:pt idx="4">
                  <c:v>116.26781419705361</c:v>
                </c:pt>
                <c:pt idx="5">
                  <c:v>119.55296017286101</c:v>
                </c:pt>
                <c:pt idx="6">
                  <c:v>123.83654113056966</c:v>
                </c:pt>
                <c:pt idx="7">
                  <c:v>128.34369737643235</c:v>
                </c:pt>
                <c:pt idx="8">
                  <c:v>133.00262695477963</c:v>
                </c:pt>
                <c:pt idx="9">
                  <c:v>137.9003491508887</c:v>
                </c:pt>
                <c:pt idx="10">
                  <c:v>142.8239897832631</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Reagent Grade</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0.4</c:v>
                </c:pt>
                <c:pt idx="1">
                  <c:v>0.4</c:v>
                </c:pt>
                <c:pt idx="2">
                  <c:v>0.4</c:v>
                </c:pt>
                <c:pt idx="3">
                  <c:v>0.4</c:v>
                </c:pt>
                <c:pt idx="4">
                  <c:v>0.4</c:v>
                </c:pt>
                <c:pt idx="5">
                  <c:v>0.4</c:v>
                </c:pt>
                <c:pt idx="6">
                  <c:v>0.4</c:v>
                </c:pt>
                <c:pt idx="7">
                  <c:v>0.4</c:v>
                </c:pt>
                <c:pt idx="8">
                  <c:v>0.4</c:v>
                </c:pt>
                <c:pt idx="9">
                  <c:v>0.4</c:v>
                </c:pt>
                <c:pt idx="10">
                  <c:v>0.4</c:v>
                </c:pt>
              </c:numCache>
            </c:numRef>
          </c:val>
          <c:extLst>
            <c:ext xmlns:c16="http://schemas.microsoft.com/office/drawing/2014/chart" uri="{C3380CC4-5D6E-409C-BE32-E72D297353CC}">
              <c16:uniqueId val="{00000000-1224-4620-B2F0-526F97CB6999}"/>
            </c:ext>
          </c:extLst>
        </c:ser>
        <c:ser>
          <c:idx val="1"/>
          <c:order val="1"/>
          <c:tx>
            <c:strRef>
              <c:f>Sheet1!$C$1</c:f>
              <c:strCache>
                <c:ptCount val="1"/>
                <c:pt idx="0">
                  <c:v>Industrial Grade</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0.3</c:v>
                </c:pt>
                <c:pt idx="1">
                  <c:v>0.3</c:v>
                </c:pt>
                <c:pt idx="2">
                  <c:v>0.3</c:v>
                </c:pt>
                <c:pt idx="3">
                  <c:v>0.3</c:v>
                </c:pt>
                <c:pt idx="4">
                  <c:v>0.3</c:v>
                </c:pt>
                <c:pt idx="5">
                  <c:v>0.3</c:v>
                </c:pt>
                <c:pt idx="6">
                  <c:v>0.3</c:v>
                </c:pt>
                <c:pt idx="7">
                  <c:v>0.3</c:v>
                </c:pt>
                <c:pt idx="8">
                  <c:v>0.3</c:v>
                </c:pt>
                <c:pt idx="9">
                  <c:v>0.3</c:v>
                </c:pt>
                <c:pt idx="10">
                  <c:v>0.3</c:v>
                </c:pt>
              </c:numCache>
            </c:numRef>
          </c:val>
          <c:extLst>
            <c:ext xmlns:c16="http://schemas.microsoft.com/office/drawing/2014/chart" uri="{C3380CC4-5D6E-409C-BE32-E72D297353CC}">
              <c16:uniqueId val="{00000001-1224-4620-B2F0-526F97CB6999}"/>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Leather and textiles</c:v>
                </c:pt>
              </c:strCache>
            </c:strRef>
          </c:tx>
          <c:spPr>
            <a:solidFill>
              <a:schemeClr val="accent1"/>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0.1</c:v>
                </c:pt>
                <c:pt idx="1">
                  <c:v>0.1</c:v>
                </c:pt>
                <c:pt idx="2">
                  <c:v>0.1</c:v>
                </c:pt>
                <c:pt idx="3">
                  <c:v>0.1</c:v>
                </c:pt>
                <c:pt idx="4">
                  <c:v>0.1</c:v>
                </c:pt>
                <c:pt idx="5">
                  <c:v>0.1</c:v>
                </c:pt>
                <c:pt idx="6">
                  <c:v>0.1</c:v>
                </c:pt>
                <c:pt idx="7">
                  <c:v>0.1</c:v>
                </c:pt>
                <c:pt idx="8">
                  <c:v>0.1</c:v>
                </c:pt>
                <c:pt idx="9">
                  <c:v>0.1</c:v>
                </c:pt>
                <c:pt idx="10">
                  <c:v>0.1</c:v>
                </c:pt>
              </c:numCache>
            </c:numRef>
          </c:val>
          <c:extLst>
            <c:ext xmlns:c16="http://schemas.microsoft.com/office/drawing/2014/chart" uri="{C3380CC4-5D6E-409C-BE32-E72D297353CC}">
              <c16:uniqueId val="{00000000-4A78-4D4E-935E-32B80FC1EAB4}"/>
            </c:ext>
          </c:extLst>
        </c:ser>
        <c:ser>
          <c:idx val="1"/>
          <c:order val="1"/>
          <c:tx>
            <c:strRef>
              <c:f>Sheet1!$C$1</c:f>
              <c:strCache>
                <c:ptCount val="1"/>
                <c:pt idx="0">
                  <c:v>Electroplating</c:v>
                </c:pt>
              </c:strCache>
            </c:strRef>
          </c:tx>
          <c:spPr>
            <a:solidFill>
              <a:schemeClr val="accent3"/>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Sheet1!$C$2:$C$12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1-4A78-4D4E-935E-32B80FC1EAB4}"/>
            </c:ext>
          </c:extLst>
        </c:ser>
        <c:ser>
          <c:idx val="2"/>
          <c:order val="2"/>
          <c:tx>
            <c:strRef>
              <c:f>Sheet1!$D$1</c:f>
              <c:strCache>
                <c:ptCount val="1"/>
                <c:pt idx="0">
                  <c:v>Medical</c:v>
                </c:pt>
              </c:strCache>
            </c:strRef>
          </c:tx>
          <c:spPr>
            <a:solidFill>
              <a:schemeClr val="accent5"/>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Sheet1!$D$2:$D$12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2-4A78-4D4E-935E-32B80FC1EAB4}"/>
            </c:ext>
          </c:extLst>
        </c:ser>
        <c:ser>
          <c:idx val="3"/>
          <c:order val="3"/>
          <c:tx>
            <c:strRef>
              <c:f>Sheet1!$E$1</c:f>
              <c:strCache>
                <c:ptCount val="1"/>
                <c:pt idx="0">
                  <c:v> Chemicals</c:v>
                </c:pt>
              </c:strCache>
            </c:strRef>
          </c:tx>
          <c:spPr>
            <a:solidFill>
              <a:schemeClr val="accent1">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Sheet1!$E$2:$E$12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3-4A78-4D4E-935E-32B80FC1EAB4}"/>
            </c:ext>
          </c:extLst>
        </c:ser>
        <c:ser>
          <c:idx val="4"/>
          <c:order val="4"/>
          <c:tx>
            <c:strRef>
              <c:f>Sheet1!$F$1</c:f>
              <c:strCache>
                <c:ptCount val="1"/>
                <c:pt idx="0">
                  <c:v>Electricals</c:v>
                </c:pt>
              </c:strCache>
            </c:strRef>
          </c:tx>
          <c:spPr>
            <a:solidFill>
              <a:schemeClr val="accent3">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Sheet1!$F$2:$F$12</c:f>
              <c:numCache>
                <c:formatCode>0.00%</c:formatCode>
                <c:ptCount val="11"/>
                <c:pt idx="0">
                  <c:v>0.15</c:v>
                </c:pt>
                <c:pt idx="1">
                  <c:v>0.15</c:v>
                </c:pt>
                <c:pt idx="2">
                  <c:v>0.15</c:v>
                </c:pt>
                <c:pt idx="3">
                  <c:v>0.15</c:v>
                </c:pt>
                <c:pt idx="4">
                  <c:v>0.15</c:v>
                </c:pt>
                <c:pt idx="5">
                  <c:v>0.15</c:v>
                </c:pt>
                <c:pt idx="6">
                  <c:v>0.15</c:v>
                </c:pt>
                <c:pt idx="7">
                  <c:v>0.15</c:v>
                </c:pt>
                <c:pt idx="8">
                  <c:v>0.15</c:v>
                </c:pt>
                <c:pt idx="9">
                  <c:v>0.15</c:v>
                </c:pt>
                <c:pt idx="10">
                  <c:v>0.15</c:v>
                </c:pt>
              </c:numCache>
            </c:numRef>
          </c:val>
          <c:extLst>
            <c:ext xmlns:c16="http://schemas.microsoft.com/office/drawing/2014/chart" uri="{C3380CC4-5D6E-409C-BE32-E72D297353CC}">
              <c16:uniqueId val="{00000004-4A78-4D4E-935E-32B80FC1EAB4}"/>
            </c:ext>
          </c:extLst>
        </c:ser>
        <c:ser>
          <c:idx val="5"/>
          <c:order val="5"/>
          <c:tx>
            <c:strRef>
              <c:f>Sheet1!$G$1</c:f>
              <c:strCache>
                <c:ptCount val="1"/>
                <c:pt idx="0">
                  <c:v>Agriculture</c:v>
                </c:pt>
              </c:strCache>
            </c:strRef>
          </c:tx>
          <c:spPr>
            <a:solidFill>
              <a:schemeClr val="accent5">
                <a:lumMod val="60000"/>
              </a:schemeClr>
            </a:solidFill>
            <a:ln>
              <a:noFill/>
            </a:ln>
            <a:effectLst/>
          </c:spPr>
          <c:invertIfNegative val="0"/>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Sheet1!$G$2:$G$12</c:f>
              <c:numCache>
                <c:formatCode>0.00%</c:formatCode>
                <c:ptCount val="11"/>
                <c:pt idx="0">
                  <c:v>0.3</c:v>
                </c:pt>
                <c:pt idx="1">
                  <c:v>0.3</c:v>
                </c:pt>
                <c:pt idx="2">
                  <c:v>0.3</c:v>
                </c:pt>
                <c:pt idx="3">
                  <c:v>0.3</c:v>
                </c:pt>
                <c:pt idx="4">
                  <c:v>0.3</c:v>
                </c:pt>
                <c:pt idx="5">
                  <c:v>0.3</c:v>
                </c:pt>
                <c:pt idx="6">
                  <c:v>0.3</c:v>
                </c:pt>
                <c:pt idx="7">
                  <c:v>0.3</c:v>
                </c:pt>
                <c:pt idx="8">
                  <c:v>0.3</c:v>
                </c:pt>
                <c:pt idx="9">
                  <c:v>0.3</c:v>
                </c:pt>
                <c:pt idx="10">
                  <c:v>0.3</c:v>
                </c:pt>
              </c:numCache>
            </c:numRef>
          </c:val>
          <c:extLst>
            <c:ext xmlns:c16="http://schemas.microsoft.com/office/drawing/2014/chart" uri="{C3380CC4-5D6E-409C-BE32-E72D297353CC}">
              <c16:uniqueId val="{00000005-4A78-4D4E-935E-32B80FC1EAB4}"/>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Production (MMTPA)</c:v>
                </c:pt>
              </c:strCache>
            </c:strRef>
          </c:tx>
          <c:spPr>
            <a:solidFill>
              <a:schemeClr val="tx2">
                <a:lumMod val="75000"/>
              </a:schemeClr>
            </a:solidFill>
            <a:ln>
              <a:noFill/>
            </a:ln>
            <a:effectLst/>
          </c:spPr>
          <c:invertIfNegative val="0"/>
          <c:dLbls>
            <c:delete val="1"/>
          </c:dLbls>
          <c:cat>
            <c:numRef>
              <c:f>Sheet1!$A$2:$A$6</c:f>
              <c:numCache>
                <c:formatCode>General</c:formatCode>
                <c:ptCount val="5"/>
                <c:pt idx="0">
                  <c:v>2016</c:v>
                </c:pt>
                <c:pt idx="1">
                  <c:v>2017</c:v>
                </c:pt>
                <c:pt idx="2">
                  <c:v>2018</c:v>
                </c:pt>
                <c:pt idx="3">
                  <c:v>2017</c:v>
                </c:pt>
                <c:pt idx="4">
                  <c:v>2018</c:v>
                </c:pt>
              </c:numCache>
            </c:numRef>
          </c:cat>
          <c:val>
            <c:numRef>
              <c:f>Sheet1!$B$2:$B$6</c:f>
              <c:numCache>
                <c:formatCode>0.00</c:formatCode>
                <c:ptCount val="5"/>
                <c:pt idx="0">
                  <c:v>2.6751907249999998</c:v>
                </c:pt>
                <c:pt idx="1">
                  <c:v>2.1885297689999996</c:v>
                </c:pt>
                <c:pt idx="2">
                  <c:v>2.2401601179999999</c:v>
                </c:pt>
                <c:pt idx="3">
                  <c:v>1.3458455810000001</c:v>
                </c:pt>
                <c:pt idx="4">
                  <c:v>4.1701792690000001</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Consumption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429-462C-8D88-848FE00C4F40}"/>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F429-462C-8D88-848FE00C4F40}"/>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F429-462C-8D88-848FE00C4F40}"/>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7-F429-462C-8D88-848FE00C4F40}"/>
              </c:ext>
            </c:extLst>
          </c:dPt>
          <c:dPt>
            <c:idx val="4"/>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09-F429-462C-8D88-848FE00C4F40}"/>
              </c:ext>
            </c:extLst>
          </c:dPt>
          <c:dLbls>
            <c:dLbl>
              <c:idx val="0"/>
              <c:layout>
                <c:manualLayout>
                  <c:x val="6.1262483424226709E-2"/>
                  <c:y val="0.3024248283465025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429-462C-8D88-848FE00C4F40}"/>
                </c:ext>
              </c:extLst>
            </c:dLbl>
            <c:dLbl>
              <c:idx val="1"/>
              <c:layout>
                <c:manualLayout>
                  <c:x val="-0.14105833956440847"/>
                  <c:y val="4.23932837698259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429-462C-8D88-848FE00C4F40}"/>
                </c:ext>
              </c:extLst>
            </c:dLbl>
            <c:dLbl>
              <c:idx val="2"/>
              <c:layout>
                <c:manualLayout>
                  <c:x val="-0.18444950295458093"/>
                  <c:y val="-7.81385347972300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429-462C-8D88-848FE00C4F40}"/>
                </c:ext>
              </c:extLst>
            </c:dLbl>
            <c:dLbl>
              <c:idx val="3"/>
              <c:layout>
                <c:manualLayout>
                  <c:x val="-0.12911465206820669"/>
                  <c:y val="-0.1028138615753026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429-462C-8D88-848FE00C4F40}"/>
                </c:ext>
              </c:extLst>
            </c:dLbl>
            <c:dLbl>
              <c:idx val="4"/>
              <c:layout>
                <c:manualLayout>
                  <c:x val="-1.8841864617625124E-2"/>
                  <c:y val="-0.1615410307023004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429-462C-8D88-848FE00C4F40}"/>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Cereals</c:v>
                </c:pt>
                <c:pt idx="1">
                  <c:v>Oilseeds</c:v>
                </c:pt>
                <c:pt idx="2">
                  <c:v>Pulses</c:v>
                </c:pt>
                <c:pt idx="3">
                  <c:v>Vegetables</c:v>
                </c:pt>
                <c:pt idx="4">
                  <c:v>Renewables</c:v>
                </c:pt>
              </c:strCache>
            </c:strRef>
          </c:cat>
          <c:val>
            <c:numRef>
              <c:f>Sheet1!$B$2:$B$6</c:f>
              <c:numCache>
                <c:formatCode>0.00%</c:formatCode>
                <c:ptCount val="5"/>
                <c:pt idx="0">
                  <c:v>0.44850000000000001</c:v>
                </c:pt>
                <c:pt idx="1">
                  <c:v>0.32350000000000001</c:v>
                </c:pt>
                <c:pt idx="2">
                  <c:v>0.18720000000000001</c:v>
                </c:pt>
                <c:pt idx="3">
                  <c:v>2.3800000000000002E-2</c:v>
                </c:pt>
                <c:pt idx="4">
                  <c:v>1.7000000000000001E-2</c:v>
                </c:pt>
              </c:numCache>
            </c:numRef>
          </c:val>
          <c:extLst>
            <c:ext xmlns:c16="http://schemas.microsoft.com/office/drawing/2014/chart" uri="{C3380CC4-5D6E-409C-BE32-E72D297353CC}">
              <c16:uniqueId val="{0000000A-F429-462C-8D88-848FE00C4F40}"/>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Value (USD Million)</c:v>
                </c:pt>
              </c:strCache>
            </c:strRef>
          </c:tx>
          <c:spPr>
            <a:solidFill>
              <a:schemeClr val="tx2">
                <a:lumMod val="75000"/>
              </a:schemeClr>
            </a:solidFill>
            <a:ln>
              <a:noFill/>
            </a:ln>
            <a:effectLst/>
          </c:spPr>
          <c:invertIfNegative val="0"/>
          <c:dLbls>
            <c:delete val="1"/>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89412.535679228255</c:v>
                </c:pt>
                <c:pt idx="1">
                  <c:v>64347.211072376347</c:v>
                </c:pt>
                <c:pt idx="2">
                  <c:v>56071.2373150856</c:v>
                </c:pt>
                <c:pt idx="3">
                  <c:v>68691.434487946288</c:v>
                </c:pt>
                <c:pt idx="4">
                  <c:v>81409.871766822034</c:v>
                </c:pt>
                <c:pt idx="5">
                  <c:v>84810.190212501911</c:v>
                </c:pt>
                <c:pt idx="6">
                  <c:v>89050.756757236843</c:v>
                </c:pt>
                <c:pt idx="7">
                  <c:v>93607.256615984457</c:v>
                </c:pt>
                <c:pt idx="8">
                  <c:v>98445.66393968754</c:v>
                </c:pt>
                <c:pt idx="9">
                  <c:v>103634.74151829474</c:v>
                </c:pt>
                <c:pt idx="10">
                  <c:v>109042.30986230489</c:v>
                </c:pt>
              </c:numCache>
            </c:numRef>
          </c:val>
          <c:extLst>
            <c:ext xmlns:c16="http://schemas.microsoft.com/office/drawing/2014/chart" uri="{C3380CC4-5D6E-409C-BE32-E72D297353CC}">
              <c16:uniqueId val="{00000000-EA03-4B5A-974B-609E866BCAFE}"/>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By Volume (MMTPA)</c:v>
                </c:pt>
              </c:strCache>
            </c:strRef>
          </c:tx>
          <c:spPr>
            <a:solidFill>
              <a:schemeClr val="tx2">
                <a:lumMod val="75000"/>
              </a:schemeClr>
            </a:solidFill>
            <a:ln>
              <a:noFill/>
            </a:ln>
            <a:effectLst/>
          </c:spPr>
          <c:invertIfNegative val="0"/>
          <c:dLbls>
            <c:delete val="1"/>
          </c:dLbls>
          <c:cat>
            <c:strRef>
              <c:f>Sheet1!$A$2:$A$12</c:f>
              <c:strCache>
                <c:ptCount val="11"/>
                <c:pt idx="0">
                  <c:v>2016</c:v>
                </c:pt>
                <c:pt idx="1">
                  <c:v>2017</c:v>
                </c:pt>
                <c:pt idx="2">
                  <c:v>2018</c:v>
                </c:pt>
                <c:pt idx="3">
                  <c:v>2019</c:v>
                </c:pt>
                <c:pt idx="4">
                  <c:v>2020</c:v>
                </c:pt>
                <c:pt idx="5">
                  <c:v>2021E</c:v>
                </c:pt>
                <c:pt idx="6">
                  <c:v>2022F</c:v>
                </c:pt>
                <c:pt idx="7">
                  <c:v>2023F</c:v>
                </c:pt>
                <c:pt idx="8">
                  <c:v>2024F</c:v>
                </c:pt>
                <c:pt idx="9">
                  <c:v>2025F</c:v>
                </c:pt>
                <c:pt idx="10">
                  <c:v>2026F</c:v>
                </c:pt>
              </c:strCache>
            </c:strRef>
          </c:cat>
          <c:val>
            <c:numRef>
              <c:f>Sheet1!$B$2:$B$12</c:f>
              <c:numCache>
                <c:formatCode>0.00</c:formatCode>
                <c:ptCount val="11"/>
                <c:pt idx="0">
                  <c:v>97.694795944725328</c:v>
                </c:pt>
                <c:pt idx="1">
                  <c:v>102.90558870909329</c:v>
                </c:pt>
                <c:pt idx="2">
                  <c:v>107.51753167004038</c:v>
                </c:pt>
                <c:pt idx="3">
                  <c:v>111.90960887389602</c:v>
                </c:pt>
                <c:pt idx="4">
                  <c:v>116.26781419705361</c:v>
                </c:pt>
                <c:pt idx="5">
                  <c:v>119.55296017286101</c:v>
                </c:pt>
                <c:pt idx="6">
                  <c:v>123.83654113056966</c:v>
                </c:pt>
                <c:pt idx="7">
                  <c:v>128.34369737643235</c:v>
                </c:pt>
                <c:pt idx="8">
                  <c:v>133.00262695477963</c:v>
                </c:pt>
                <c:pt idx="9">
                  <c:v>137.9003491508887</c:v>
                </c:pt>
                <c:pt idx="10">
                  <c:v>142.8239897832631</c:v>
                </c:pt>
              </c:numCache>
            </c:numRef>
          </c:val>
          <c:extLst>
            <c:ext xmlns:c16="http://schemas.microsoft.com/office/drawing/2014/chart" uri="{C3380CC4-5D6E-409C-BE32-E72D297353CC}">
              <c16:uniqueId val="{00000000-FB3E-45AB-BDE0-5419C8D17AD4}"/>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599353881406254E-2"/>
          <c:y val="0.10470870043825835"/>
          <c:w val="0.95907307805703512"/>
          <c:h val="0.65790534774129972"/>
        </c:manualLayout>
      </c:layout>
      <c:barChart>
        <c:barDir val="col"/>
        <c:grouping val="clustered"/>
        <c:varyColors val="0"/>
        <c:ser>
          <c:idx val="0"/>
          <c:order val="0"/>
          <c:tx>
            <c:strRef>
              <c:f>Sheet1!$B$1</c:f>
              <c:strCache>
                <c:ptCount val="1"/>
                <c:pt idx="0">
                  <c:v>Column1</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Sheet1!$A$2:$A$6</c:f>
              <c:strCache>
                <c:ptCount val="5"/>
                <c:pt idx="0">
                  <c:v>Availability</c:v>
                </c:pt>
                <c:pt idx="1">
                  <c:v>Brand</c:v>
                </c:pt>
                <c:pt idx="2">
                  <c:v>Price </c:v>
                </c:pt>
                <c:pt idx="3">
                  <c:v>Lead Time</c:v>
                </c:pt>
                <c:pt idx="4">
                  <c:v>Discount</c:v>
                </c:pt>
              </c:strCache>
            </c:strRef>
          </c:cat>
          <c:val>
            <c:numRef>
              <c:f>Sheet1!$B$2:$B$6</c:f>
              <c:numCache>
                <c:formatCode>0%</c:formatCode>
                <c:ptCount val="5"/>
                <c:pt idx="0">
                  <c:v>0.95</c:v>
                </c:pt>
                <c:pt idx="1">
                  <c:v>0.9</c:v>
                </c:pt>
                <c:pt idx="2">
                  <c:v>0.88</c:v>
                </c:pt>
                <c:pt idx="3">
                  <c:v>0.85</c:v>
                </c:pt>
                <c:pt idx="4">
                  <c:v>0.8</c:v>
                </c:pt>
              </c:numCache>
            </c:numRef>
          </c:val>
          <c:extLst>
            <c:ext xmlns:c16="http://schemas.microsoft.com/office/drawing/2014/chart" uri="{C3380CC4-5D6E-409C-BE32-E72D297353CC}">
              <c16:uniqueId val="{00000000-D4EC-4566-8A27-5D02F4A88017}"/>
            </c:ext>
          </c:extLst>
        </c:ser>
        <c:dLbls>
          <c:dLblPos val="outEnd"/>
          <c:showLegendKey val="0"/>
          <c:showVal val="1"/>
          <c:showCatName val="0"/>
          <c:showSerName val="0"/>
          <c:showPercent val="0"/>
          <c:showBubbleSize val="0"/>
        </c:dLbls>
        <c:gapWidth val="267"/>
        <c:overlap val="-43"/>
        <c:axId val="1088162360"/>
        <c:axId val="1088160720"/>
      </c:barChart>
      <c:catAx>
        <c:axId val="108816236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088160720"/>
        <c:crosses val="autoZero"/>
        <c:auto val="1"/>
        <c:lblAlgn val="ctr"/>
        <c:lblOffset val="100"/>
        <c:noMultiLvlLbl val="0"/>
      </c:catAx>
      <c:valAx>
        <c:axId val="1088160720"/>
        <c:scaling>
          <c:orientation val="minMax"/>
          <c:min val="0.1"/>
        </c:scaling>
        <c:delete val="1"/>
        <c:axPos val="l"/>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crossAx val="108816236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
          <c:y val="0.16045951695598407"/>
          <c:w val="1"/>
          <c:h val="0.58390992767410344"/>
        </c:manualLayout>
      </c:layout>
      <c:barChart>
        <c:barDir val="col"/>
        <c:grouping val="clustered"/>
        <c:varyColors val="0"/>
        <c:ser>
          <c:idx val="0"/>
          <c:order val="0"/>
          <c:tx>
            <c:strRef>
              <c:f>Sheet1!$B$1</c:f>
              <c:strCache>
                <c:ptCount val="1"/>
                <c:pt idx="0">
                  <c:v>Production (MMTPA)</c:v>
                </c:pt>
              </c:strCache>
            </c:strRef>
          </c:tx>
          <c:spPr>
            <a:solidFill>
              <a:schemeClr val="tx2">
                <a:lumMod val="75000"/>
              </a:schemeClr>
            </a:solidFill>
            <a:ln>
              <a:noFill/>
            </a:ln>
            <a:effectLst/>
          </c:spPr>
          <c:invertIfNegative val="0"/>
          <c:dLbls>
            <c:delete val="1"/>
          </c:dLbls>
          <c:cat>
            <c:numRef>
              <c:f>Sheet1!$A$2:$A$6</c:f>
              <c:numCache>
                <c:formatCode>General</c:formatCode>
                <c:ptCount val="5"/>
                <c:pt idx="0">
                  <c:v>2016</c:v>
                </c:pt>
                <c:pt idx="1">
                  <c:v>2017</c:v>
                </c:pt>
                <c:pt idx="2">
                  <c:v>2018</c:v>
                </c:pt>
                <c:pt idx="3">
                  <c:v>2017</c:v>
                </c:pt>
                <c:pt idx="4">
                  <c:v>2018</c:v>
                </c:pt>
              </c:numCache>
            </c:numRef>
          </c:cat>
          <c:val>
            <c:numRef>
              <c:f>Sheet1!$B$2:$B$6</c:f>
              <c:numCache>
                <c:formatCode>0.00</c:formatCode>
                <c:ptCount val="5"/>
                <c:pt idx="0">
                  <c:v>2.6751907249999998</c:v>
                </c:pt>
                <c:pt idx="1">
                  <c:v>2.1885297689999996</c:v>
                </c:pt>
                <c:pt idx="2">
                  <c:v>2.2401601179999999</c:v>
                </c:pt>
                <c:pt idx="3">
                  <c:v>1.3458455810000001</c:v>
                </c:pt>
                <c:pt idx="4">
                  <c:v>4.1701792690000001</c:v>
                </c:pt>
              </c:numCache>
            </c:numRef>
          </c:val>
          <c:extLst>
            <c:ext xmlns:c16="http://schemas.microsoft.com/office/drawing/2014/chart" uri="{C3380CC4-5D6E-409C-BE32-E72D297353CC}">
              <c16:uniqueId val="{00000000-0531-40ED-BBE9-623B9E604F76}"/>
            </c:ext>
          </c:extLst>
        </c:ser>
        <c:dLbls>
          <c:dLblPos val="outEnd"/>
          <c:showLegendKey val="0"/>
          <c:showVal val="1"/>
          <c:showCatName val="0"/>
          <c:showSerName val="0"/>
          <c:showPercent val="0"/>
          <c:showBubbleSize val="0"/>
        </c:dLbls>
        <c:gapWidth val="219"/>
        <c:overlap val="-27"/>
        <c:axId val="491033592"/>
        <c:axId val="491040480"/>
      </c:barChart>
      <c:catAx>
        <c:axId val="4910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91040480"/>
        <c:crosses val="autoZero"/>
        <c:auto val="1"/>
        <c:lblAlgn val="ctr"/>
        <c:lblOffset val="100"/>
        <c:noMultiLvlLbl val="0"/>
      </c:catAx>
      <c:valAx>
        <c:axId val="491040480"/>
        <c:scaling>
          <c:orientation val="minMax"/>
        </c:scaling>
        <c:delete val="1"/>
        <c:axPos val="l"/>
        <c:numFmt formatCode="0.00" sourceLinked="1"/>
        <c:majorTickMark val="none"/>
        <c:minorTickMark val="none"/>
        <c:tickLblPos val="nextTo"/>
        <c:crossAx val="491033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Consumption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429-462C-8D88-848FE00C4F40}"/>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F429-462C-8D88-848FE00C4F40}"/>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F429-462C-8D88-848FE00C4F40}"/>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7-F429-462C-8D88-848FE00C4F40}"/>
              </c:ext>
            </c:extLst>
          </c:dPt>
          <c:dPt>
            <c:idx val="4"/>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09-F429-462C-8D88-848FE00C4F40}"/>
              </c:ext>
            </c:extLst>
          </c:dPt>
          <c:dLbls>
            <c:dLbl>
              <c:idx val="0"/>
              <c:layout>
                <c:manualLayout>
                  <c:x val="6.1262483424226709E-2"/>
                  <c:y val="0.3024248283465025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429-462C-8D88-848FE00C4F40}"/>
                </c:ext>
              </c:extLst>
            </c:dLbl>
            <c:dLbl>
              <c:idx val="1"/>
              <c:layout>
                <c:manualLayout>
                  <c:x val="-0.14105833956440847"/>
                  <c:y val="4.23932837698259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429-462C-8D88-848FE00C4F40}"/>
                </c:ext>
              </c:extLst>
            </c:dLbl>
            <c:dLbl>
              <c:idx val="2"/>
              <c:layout>
                <c:manualLayout>
                  <c:x val="-0.18444950295458093"/>
                  <c:y val="-7.81385347972300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429-462C-8D88-848FE00C4F40}"/>
                </c:ext>
              </c:extLst>
            </c:dLbl>
            <c:dLbl>
              <c:idx val="3"/>
              <c:layout>
                <c:manualLayout>
                  <c:x val="-0.12911465206820669"/>
                  <c:y val="-0.1028138615753026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429-462C-8D88-848FE00C4F40}"/>
                </c:ext>
              </c:extLst>
            </c:dLbl>
            <c:dLbl>
              <c:idx val="4"/>
              <c:layout>
                <c:manualLayout>
                  <c:x val="-1.8841864617625124E-2"/>
                  <c:y val="-0.1615410307023004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429-462C-8D88-848FE00C4F40}"/>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Cereals</c:v>
                </c:pt>
                <c:pt idx="1">
                  <c:v>Oilseeds</c:v>
                </c:pt>
                <c:pt idx="2">
                  <c:v>Pulses</c:v>
                </c:pt>
                <c:pt idx="3">
                  <c:v>Vegetables</c:v>
                </c:pt>
                <c:pt idx="4">
                  <c:v>Renewables</c:v>
                </c:pt>
              </c:strCache>
            </c:strRef>
          </c:cat>
          <c:val>
            <c:numRef>
              <c:f>Sheet1!$B$2:$B$6</c:f>
              <c:numCache>
                <c:formatCode>0.00%</c:formatCode>
                <c:ptCount val="5"/>
                <c:pt idx="0">
                  <c:v>0.44850000000000001</c:v>
                </c:pt>
                <c:pt idx="1">
                  <c:v>0.32350000000000001</c:v>
                </c:pt>
                <c:pt idx="2">
                  <c:v>0.18720000000000001</c:v>
                </c:pt>
                <c:pt idx="3">
                  <c:v>2.3800000000000002E-2</c:v>
                </c:pt>
                <c:pt idx="4">
                  <c:v>1.7000000000000001E-2</c:v>
                </c:pt>
              </c:numCache>
            </c:numRef>
          </c:val>
          <c:extLst>
            <c:ext xmlns:c16="http://schemas.microsoft.com/office/drawing/2014/chart" uri="{C3380CC4-5D6E-409C-BE32-E72D297353CC}">
              <c16:uniqueId val="{0000000A-F429-462C-8D88-848FE00C4F40}"/>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264900848420111E-2"/>
          <c:y val="0.13553754939856505"/>
          <c:w val="0.95436780434666446"/>
          <c:h val="0.61803309893123881"/>
        </c:manualLayout>
      </c:layout>
      <c:barChart>
        <c:barDir val="col"/>
        <c:grouping val="clustered"/>
        <c:varyColors val="0"/>
        <c:ser>
          <c:idx val="0"/>
          <c:order val="0"/>
          <c:tx>
            <c:strRef>
              <c:f>Sheet1!$B$1</c:f>
              <c:strCache>
                <c:ptCount val="1"/>
                <c:pt idx="0">
                  <c:v>Malaysia</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Sheet1!$B$2:$B$5</c:f>
              <c:numCache>
                <c:formatCode>General</c:formatCode>
                <c:ptCount val="4"/>
                <c:pt idx="0">
                  <c:v>2143</c:v>
                </c:pt>
                <c:pt idx="1">
                  <c:v>2169.4</c:v>
                </c:pt>
                <c:pt idx="2">
                  <c:v>2106.5</c:v>
                </c:pt>
                <c:pt idx="3">
                  <c:v>2167</c:v>
                </c:pt>
              </c:numCache>
            </c:numRef>
          </c:val>
          <c:extLst>
            <c:ext xmlns:c16="http://schemas.microsoft.com/office/drawing/2014/chart" uri="{C3380CC4-5D6E-409C-BE32-E72D297353CC}">
              <c16:uniqueId val="{00000000-B610-4F7D-B9F4-095E1D86F22E}"/>
            </c:ext>
          </c:extLst>
        </c:ser>
        <c:ser>
          <c:idx val="1"/>
          <c:order val="1"/>
          <c:tx>
            <c:strRef>
              <c:f>Sheet1!$C$1</c:f>
              <c:strCache>
                <c:ptCount val="1"/>
                <c:pt idx="0">
                  <c:v>Vietnam</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Sheet1!$C$2:$C$5</c:f>
              <c:numCache>
                <c:formatCode>0.00</c:formatCode>
                <c:ptCount val="4"/>
                <c:pt idx="0">
                  <c:v>424.7</c:v>
                </c:pt>
                <c:pt idx="1">
                  <c:v>458</c:v>
                </c:pt>
                <c:pt idx="2">
                  <c:v>415.3</c:v>
                </c:pt>
                <c:pt idx="3">
                  <c:v>461</c:v>
                </c:pt>
              </c:numCache>
            </c:numRef>
          </c:val>
          <c:extLst>
            <c:ext xmlns:c16="http://schemas.microsoft.com/office/drawing/2014/chart" uri="{C3380CC4-5D6E-409C-BE32-E72D297353CC}">
              <c16:uniqueId val="{00000001-B610-4F7D-B9F4-095E1D86F22E}"/>
            </c:ext>
          </c:extLst>
        </c:ser>
        <c:ser>
          <c:idx val="2"/>
          <c:order val="2"/>
          <c:tx>
            <c:strRef>
              <c:f>Sheet1!$D$1</c:f>
              <c:strCache>
                <c:ptCount val="1"/>
                <c:pt idx="0">
                  <c:v>Indonesia</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Sheet1!$D$2:$D$5</c:f>
              <c:numCache>
                <c:formatCode>0.00</c:formatCode>
                <c:ptCount val="4"/>
                <c:pt idx="0">
                  <c:v>216</c:v>
                </c:pt>
                <c:pt idx="1">
                  <c:v>221.5</c:v>
                </c:pt>
                <c:pt idx="2">
                  <c:v>236.4</c:v>
                </c:pt>
                <c:pt idx="3">
                  <c:v>253</c:v>
                </c:pt>
              </c:numCache>
            </c:numRef>
          </c:val>
          <c:extLst>
            <c:ext xmlns:c16="http://schemas.microsoft.com/office/drawing/2014/chart" uri="{C3380CC4-5D6E-409C-BE32-E72D297353CC}">
              <c16:uniqueId val="{00000002-B610-4F7D-B9F4-095E1D86F22E}"/>
            </c:ext>
          </c:extLst>
        </c:ser>
        <c:dLbls>
          <c:dLblPos val="outEnd"/>
          <c:showLegendKey val="0"/>
          <c:showVal val="1"/>
          <c:showCatName val="0"/>
          <c:showSerName val="0"/>
          <c:showPercent val="0"/>
          <c:showBubbleSize val="0"/>
        </c:dLbls>
        <c:gapWidth val="444"/>
        <c:overlap val="-90"/>
        <c:axId val="816580464"/>
        <c:axId val="725122576"/>
      </c:barChart>
      <c:catAx>
        <c:axId val="81658046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25122576"/>
        <c:crosses val="autoZero"/>
        <c:auto val="1"/>
        <c:lblAlgn val="ctr"/>
        <c:lblOffset val="100"/>
        <c:noMultiLvlLbl val="0"/>
      </c:catAx>
      <c:valAx>
        <c:axId val="725122576"/>
        <c:scaling>
          <c:orientation val="minMax"/>
        </c:scaling>
        <c:delete val="1"/>
        <c:axPos val="l"/>
        <c:numFmt formatCode="General" sourceLinked="1"/>
        <c:majorTickMark val="none"/>
        <c:minorTickMark val="none"/>
        <c:tickLblPos val="nextTo"/>
        <c:crossAx val="816580464"/>
        <c:crosses val="autoZero"/>
        <c:crossBetween val="between"/>
      </c:valAx>
      <c:spPr>
        <a:noFill/>
        <a:ln w="25400">
          <a:noFill/>
        </a:ln>
        <a:effectLst/>
      </c:spPr>
    </c:plotArea>
    <c:legend>
      <c:legendPos val="t"/>
      <c:layout>
        <c:manualLayout>
          <c:xMode val="edge"/>
          <c:yMode val="edge"/>
          <c:x val="3.6608723584489224E-2"/>
          <c:y val="0.83785590219570805"/>
          <c:w val="0.93516036665552293"/>
          <c:h val="0.1611426074655372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8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2143298681764045"/>
          <c:y val="0.12715302943403645"/>
          <c:w val="0.63533555676210252"/>
          <c:h val="0.74650640999389573"/>
        </c:manualLayout>
      </c:layout>
      <c:pie3DChart>
        <c:varyColors val="1"/>
        <c:ser>
          <c:idx val="0"/>
          <c:order val="0"/>
          <c:tx>
            <c:strRef>
              <c:f>Sheet1!$B$1</c:f>
              <c:strCache>
                <c:ptCount val="1"/>
                <c:pt idx="0">
                  <c:v>Sales</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BBB4-4597-AFA5-EDA90E2C3AAD}"/>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BBB4-4597-AFA5-EDA90E2C3AAD}"/>
              </c:ext>
            </c:extLst>
          </c:dPt>
          <c:dLbls>
            <c:dLbl>
              <c:idx val="0"/>
              <c:layout>
                <c:manualLayout>
                  <c:x val="-1.3308754613448109E-2"/>
                  <c:y val="-0.14286753046777856"/>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BB4-4597-AFA5-EDA90E2C3AAD}"/>
                </c:ext>
              </c:extLst>
            </c:dLbl>
            <c:dLbl>
              <c:idx val="1"/>
              <c:layout>
                <c:manualLayout>
                  <c:x val="1.499339771996654E-2"/>
                  <c:y val="-0.10097857402547408"/>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BB4-4597-AFA5-EDA90E2C3AAD}"/>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Arable Land</c:v>
                </c:pt>
                <c:pt idx="1">
                  <c:v>Non-arable land</c:v>
                </c:pt>
              </c:strCache>
            </c:strRef>
          </c:cat>
          <c:val>
            <c:numRef>
              <c:f>Sheet1!$B$2:$B$3</c:f>
              <c:numCache>
                <c:formatCode>0.00%</c:formatCode>
                <c:ptCount val="2"/>
                <c:pt idx="0">
                  <c:v>0.17299999999999999</c:v>
                </c:pt>
                <c:pt idx="1">
                  <c:v>0.82699999999999996</c:v>
                </c:pt>
              </c:numCache>
            </c:numRef>
          </c:val>
          <c:extLst>
            <c:ext xmlns:c16="http://schemas.microsoft.com/office/drawing/2014/chart" uri="{C3380CC4-5D6E-409C-BE32-E72D297353CC}">
              <c16:uniqueId val="{00000004-BBB4-4597-AFA5-EDA90E2C3AAD}"/>
            </c:ext>
          </c:extLst>
        </c:ser>
        <c:dLbls>
          <c:showLegendKey val="0"/>
          <c:showVal val="0"/>
          <c:showCatName val="0"/>
          <c:showSerName val="0"/>
          <c:showPercent val="0"/>
          <c:showBubbleSize val="0"/>
          <c:showLeaderLines val="1"/>
        </c:dLbls>
      </c:pie3DChart>
      <c:spPr>
        <a:noFill/>
        <a:ln>
          <a:noFill/>
        </a:ln>
        <a:effectLst/>
      </c:spPr>
    </c:plotArea>
    <c:legend>
      <c:legendPos val="r"/>
      <c:layout>
        <c:manualLayout>
          <c:xMode val="edge"/>
          <c:yMode val="edge"/>
          <c:x val="0.78863139451184028"/>
          <c:y val="0.37810224747062099"/>
          <c:w val="0.21136866453333078"/>
          <c:h val="0.6166574281451292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8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21533633483704279"/>
          <c:y val="0"/>
          <c:w val="0.63533555676210252"/>
          <c:h val="0.74650640999389573"/>
        </c:manualLayout>
      </c:layout>
      <c:pie3DChart>
        <c:varyColors val="1"/>
        <c:ser>
          <c:idx val="0"/>
          <c:order val="0"/>
          <c:tx>
            <c:strRef>
              <c:f>Sheet1!$B$1</c:f>
              <c:strCache>
                <c:ptCount val="1"/>
                <c:pt idx="0">
                  <c:v>Sales</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F79F-44C6-86D8-8C0D83F33CB6}"/>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F79F-44C6-86D8-8C0D83F33CB6}"/>
              </c:ext>
            </c:extLst>
          </c:dPt>
          <c:dLbls>
            <c:dLbl>
              <c:idx val="0"/>
              <c:layout>
                <c:manualLayout>
                  <c:x val="-2.1554610327082576E-3"/>
                  <c:y val="-0.1030667032610218"/>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79F-44C6-86D8-8C0D83F33CB6}"/>
                </c:ext>
              </c:extLst>
            </c:dLbl>
            <c:dLbl>
              <c:idx val="1"/>
              <c:layout>
                <c:manualLayout>
                  <c:x val="1.3182270376440429E-2"/>
                  <c:y val="-4.4738483297963677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79F-44C6-86D8-8C0D83F33CB6}"/>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Arable Land</c:v>
                </c:pt>
                <c:pt idx="1">
                  <c:v>Non-arable Land</c:v>
                </c:pt>
              </c:strCache>
            </c:strRef>
          </c:cat>
          <c:val>
            <c:numRef>
              <c:f>Sheet1!$B$2:$B$3</c:f>
              <c:numCache>
                <c:formatCode>0.00%</c:formatCode>
                <c:ptCount val="2"/>
                <c:pt idx="0">
                  <c:v>0.16650000000000001</c:v>
                </c:pt>
                <c:pt idx="1">
                  <c:v>0.83350000000000002</c:v>
                </c:pt>
              </c:numCache>
            </c:numRef>
          </c:val>
          <c:extLst>
            <c:ext xmlns:c16="http://schemas.microsoft.com/office/drawing/2014/chart" uri="{C3380CC4-5D6E-409C-BE32-E72D297353CC}">
              <c16:uniqueId val="{00000004-F79F-44C6-86D8-8C0D83F33CB6}"/>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576544031856405E-2"/>
          <c:y val="0.18711524323051645"/>
          <c:w val="0.9343804120221415"/>
          <c:h val="0.53671379171257028"/>
        </c:manualLayout>
      </c:layout>
      <c:lineChart>
        <c:grouping val="standard"/>
        <c:varyColors val="0"/>
        <c:ser>
          <c:idx val="0"/>
          <c:order val="0"/>
          <c:tx>
            <c:strRef>
              <c:f>Sheet1!$B$1</c:f>
              <c:strCache>
                <c:ptCount val="1"/>
                <c:pt idx="0">
                  <c:v>Sulphuric Acid</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2015</c:v>
                </c:pt>
                <c:pt idx="1">
                  <c:v>2016</c:v>
                </c:pt>
                <c:pt idx="2">
                  <c:v>2017</c:v>
                </c:pt>
                <c:pt idx="3">
                  <c:v>2018</c:v>
                </c:pt>
                <c:pt idx="4">
                  <c:v>2019</c:v>
                </c:pt>
                <c:pt idx="5">
                  <c:v>2020</c:v>
                </c:pt>
                <c:pt idx="6">
                  <c:v>2021E</c:v>
                </c:pt>
              </c:strCache>
            </c:strRef>
          </c:cat>
          <c:val>
            <c:numRef>
              <c:f>Sheet1!$B$2:$B$8</c:f>
              <c:numCache>
                <c:formatCode>0</c:formatCode>
                <c:ptCount val="7"/>
                <c:pt idx="0">
                  <c:v>71</c:v>
                </c:pt>
                <c:pt idx="1">
                  <c:v>62</c:v>
                </c:pt>
                <c:pt idx="2">
                  <c:v>58</c:v>
                </c:pt>
                <c:pt idx="3">
                  <c:v>67</c:v>
                </c:pt>
                <c:pt idx="4">
                  <c:v>81</c:v>
                </c:pt>
                <c:pt idx="5">
                  <c:v>93</c:v>
                </c:pt>
                <c:pt idx="6">
                  <c:v>110</c:v>
                </c:pt>
              </c:numCache>
            </c:numRef>
          </c:val>
          <c:smooth val="0"/>
          <c:extLst>
            <c:ext xmlns:c16="http://schemas.microsoft.com/office/drawing/2014/chart" uri="{C3380CC4-5D6E-409C-BE32-E72D297353CC}">
              <c16:uniqueId val="{00000000-F521-44DD-AE41-6A4444714EC8}"/>
            </c:ext>
          </c:extLst>
        </c:ser>
        <c:dLbls>
          <c:dLblPos val="t"/>
          <c:showLegendKey val="0"/>
          <c:showVal val="1"/>
          <c:showCatName val="0"/>
          <c:showSerName val="0"/>
          <c:showPercent val="0"/>
          <c:showBubbleSize val="0"/>
        </c:dLbls>
        <c:marker val="1"/>
        <c:smooth val="0"/>
        <c:axId val="540857216"/>
        <c:axId val="540860168"/>
      </c:lineChart>
      <c:catAx>
        <c:axId val="5408572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40860168"/>
        <c:crosses val="autoZero"/>
        <c:auto val="1"/>
        <c:lblAlgn val="ctr"/>
        <c:lblOffset val="100"/>
        <c:noMultiLvlLbl val="0"/>
      </c:catAx>
      <c:valAx>
        <c:axId val="540860168"/>
        <c:scaling>
          <c:orientation val="minMax"/>
          <c:max val="150"/>
        </c:scaling>
        <c:delete val="1"/>
        <c:axPos val="l"/>
        <c:numFmt formatCode="0" sourceLinked="1"/>
        <c:majorTickMark val="out"/>
        <c:minorTickMark val="none"/>
        <c:tickLblPos val="nextTo"/>
        <c:crossAx val="540857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60F-47CB-BB59-F374DA90E07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60F-47CB-BB59-F374DA90E07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60F-47CB-BB59-F374DA90E07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60F-47CB-BB59-F374DA90E076}"/>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60F-47CB-BB59-F374DA90E07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Indonesia</c:v>
                </c:pt>
                <c:pt idx="1">
                  <c:v>Phillippines</c:v>
                </c:pt>
                <c:pt idx="2">
                  <c:v>Sri Lanka</c:v>
                </c:pt>
                <c:pt idx="3">
                  <c:v>Thailand</c:v>
                </c:pt>
                <c:pt idx="4">
                  <c:v>Vietnam</c:v>
                </c:pt>
              </c:strCache>
            </c:strRef>
          </c:cat>
          <c:val>
            <c:numRef>
              <c:f>Sheet1!$B$2:$B$6</c:f>
              <c:numCache>
                <c:formatCode>General</c:formatCode>
                <c:ptCount val="5"/>
                <c:pt idx="0">
                  <c:v>209142</c:v>
                </c:pt>
                <c:pt idx="1">
                  <c:v>203265</c:v>
                </c:pt>
                <c:pt idx="2">
                  <c:v>157253</c:v>
                </c:pt>
                <c:pt idx="3">
                  <c:v>91596</c:v>
                </c:pt>
                <c:pt idx="4">
                  <c:v>58998</c:v>
                </c:pt>
              </c:numCache>
            </c:numRef>
          </c:val>
          <c:extLst>
            <c:ext xmlns:c16="http://schemas.microsoft.com/office/drawing/2014/chart" uri="{C3380CC4-5D6E-409C-BE32-E72D297353CC}">
              <c16:uniqueId val="{00000000-6D75-42D2-BCC3-BDC2F7A4F234}"/>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10263041416376857"/>
          <c:y val="0.73787225148968749"/>
          <c:w val="0.83970913689535265"/>
          <c:h val="0.2275065709813649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1"/>
          <c:showCatName val="0"/>
          <c:showSerName val="0"/>
          <c:showPercent val="0"/>
          <c:showBubbleSize val="0"/>
        </c:dLbls>
        <c:gapWidth val="24"/>
        <c:overlap val="-11"/>
        <c:axId val="2050486271"/>
        <c:axId val="2050499999"/>
      </c:barChart>
      <c:catAx>
        <c:axId val="2050486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2050499999"/>
        <c:crosses val="autoZero"/>
        <c:auto val="1"/>
        <c:lblAlgn val="ctr"/>
        <c:lblOffset val="100"/>
        <c:noMultiLvlLbl val="0"/>
      </c:catAx>
      <c:valAx>
        <c:axId val="2050499999"/>
        <c:scaling>
          <c:orientation val="minMax"/>
        </c:scaling>
        <c:delete val="1"/>
        <c:axPos val="l"/>
        <c:numFmt formatCode="_(* #,##0.00_);_(* \(#,##0.00\);_(* &quot;-&quot;??_);_(@_)" sourceLinked="1"/>
        <c:majorTickMark val="none"/>
        <c:minorTickMark val="none"/>
        <c:tickLblPos val="nextTo"/>
        <c:crossAx val="205048627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421192032691065"/>
          <c:y val="1.3568986400843431E-2"/>
          <c:w val="0.44296597739319959"/>
          <c:h val="0.98643107429007348"/>
        </c:manualLayout>
      </c:layout>
      <c:barChart>
        <c:barDir val="bar"/>
        <c:grouping val="clustered"/>
        <c:varyColors val="0"/>
        <c:dLbls>
          <c:dLblPos val="outEnd"/>
          <c:showLegendKey val="0"/>
          <c:showVal val="1"/>
          <c:showCatName val="0"/>
          <c:showSerName val="0"/>
          <c:showPercent val="0"/>
          <c:showBubbleSize val="0"/>
        </c:dLbls>
        <c:gapWidth val="182"/>
        <c:axId val="-1783730448"/>
        <c:axId val="-1783715760"/>
      </c:barChart>
      <c:catAx>
        <c:axId val="-1783730448"/>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783715760"/>
        <c:crosses val="autoZero"/>
        <c:auto val="1"/>
        <c:lblAlgn val="ctr"/>
        <c:lblOffset val="100"/>
        <c:noMultiLvlLbl val="0"/>
      </c:catAx>
      <c:valAx>
        <c:axId val="-1783715760"/>
        <c:scaling>
          <c:orientation val="minMax"/>
        </c:scaling>
        <c:delete val="1"/>
        <c:axPos val="b"/>
        <c:numFmt formatCode="0.00%" sourceLinked="1"/>
        <c:majorTickMark val="out"/>
        <c:minorTickMark val="none"/>
        <c:tickLblPos val="nextTo"/>
        <c:crossAx val="-1783730448"/>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8084880948663447"/>
          <c:y val="4.4139369189330091E-2"/>
          <c:w val="0.61915119051336553"/>
          <c:h val="0.92117969787619625"/>
        </c:manualLayout>
      </c:layout>
      <c:barChart>
        <c:barDir val="bar"/>
        <c:grouping val="clustered"/>
        <c:varyColors val="0"/>
        <c:dLbls>
          <c:dLblPos val="outEnd"/>
          <c:showLegendKey val="0"/>
          <c:showVal val="1"/>
          <c:showCatName val="0"/>
          <c:showSerName val="0"/>
          <c:showPercent val="0"/>
          <c:showBubbleSize val="0"/>
        </c:dLbls>
        <c:gapWidth val="182"/>
        <c:axId val="-1783726096"/>
        <c:axId val="-1783717936"/>
      </c:barChart>
      <c:catAx>
        <c:axId val="-178372609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783717936"/>
        <c:crosses val="autoZero"/>
        <c:auto val="1"/>
        <c:lblAlgn val="ctr"/>
        <c:lblOffset val="100"/>
        <c:noMultiLvlLbl val="0"/>
      </c:catAx>
      <c:valAx>
        <c:axId val="-1783717936"/>
        <c:scaling>
          <c:orientation val="minMax"/>
          <c:max val="1.2"/>
        </c:scaling>
        <c:delete val="1"/>
        <c:axPos val="b"/>
        <c:numFmt formatCode="0.00%" sourceLinked="1"/>
        <c:majorTickMark val="out"/>
        <c:minorTickMark val="none"/>
        <c:tickLblPos val="nextTo"/>
        <c:crossAx val="-1783726096"/>
        <c:crosses val="autoZero"/>
        <c:crossBetween val="between"/>
      </c:valAx>
      <c:spPr>
        <a:noFill/>
        <a:ln>
          <a:noFill/>
        </a:ln>
        <a:effectLst/>
      </c:spPr>
    </c:plotArea>
    <c:plotVisOnly val="1"/>
    <c:dispBlanksAs val="gap"/>
    <c:showDLblsOverMax val="0"/>
  </c:chart>
  <c:spPr>
    <a:noFill/>
    <a:ln>
      <a:noFill/>
    </a:ln>
    <a:effectLst/>
  </c:spPr>
  <c:txPr>
    <a:bodyPr/>
    <a:lstStyle/>
    <a:p>
      <a:pPr>
        <a:defRPr sz="100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024120421264559E-2"/>
          <c:y val="5.0603041308430784E-3"/>
          <c:w val="0.95907307805703512"/>
          <c:h val="0.69718289526357147"/>
        </c:manualLayout>
      </c:layout>
      <c:barChart>
        <c:barDir val="col"/>
        <c:grouping val="clustered"/>
        <c:varyColors val="0"/>
        <c:ser>
          <c:idx val="0"/>
          <c:order val="0"/>
          <c:tx>
            <c:strRef>
              <c:f>Sheet1!$B$1</c:f>
              <c:strCache>
                <c:ptCount val="1"/>
                <c:pt idx="0">
                  <c:v>Column1</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Sheet1!$A$2:$A$5</c:f>
              <c:strCache>
                <c:ptCount val="4"/>
                <c:pt idx="0">
                  <c:v>Product Quality</c:v>
                </c:pt>
                <c:pt idx="1">
                  <c:v>After sales Support</c:v>
                </c:pt>
                <c:pt idx="2">
                  <c:v>Supply Chain Management</c:v>
                </c:pt>
                <c:pt idx="3">
                  <c:v>Credit Period</c:v>
                </c:pt>
              </c:strCache>
            </c:strRef>
          </c:cat>
          <c:val>
            <c:numRef>
              <c:f>Sheet1!$B$2:$B$5</c:f>
              <c:numCache>
                <c:formatCode>0%</c:formatCode>
                <c:ptCount val="4"/>
                <c:pt idx="0">
                  <c:v>0.88</c:v>
                </c:pt>
                <c:pt idx="1">
                  <c:v>0.85</c:v>
                </c:pt>
                <c:pt idx="2">
                  <c:v>0.82</c:v>
                </c:pt>
                <c:pt idx="3">
                  <c:v>0.8</c:v>
                </c:pt>
              </c:numCache>
            </c:numRef>
          </c:val>
          <c:extLst>
            <c:ext xmlns:c16="http://schemas.microsoft.com/office/drawing/2014/chart" uri="{C3380CC4-5D6E-409C-BE32-E72D297353CC}">
              <c16:uniqueId val="{00000000-EB8E-4386-A3BC-409B695E5ED7}"/>
            </c:ext>
          </c:extLst>
        </c:ser>
        <c:dLbls>
          <c:dLblPos val="outEnd"/>
          <c:showLegendKey val="0"/>
          <c:showVal val="1"/>
          <c:showCatName val="0"/>
          <c:showSerName val="0"/>
          <c:showPercent val="0"/>
          <c:showBubbleSize val="0"/>
        </c:dLbls>
        <c:gapWidth val="267"/>
        <c:overlap val="-43"/>
        <c:axId val="1088162360"/>
        <c:axId val="1088160720"/>
      </c:barChart>
      <c:catAx>
        <c:axId val="108816236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088160720"/>
        <c:crosses val="autoZero"/>
        <c:auto val="1"/>
        <c:lblAlgn val="ctr"/>
        <c:lblOffset val="100"/>
        <c:noMultiLvlLbl val="0"/>
      </c:catAx>
      <c:valAx>
        <c:axId val="1088160720"/>
        <c:scaling>
          <c:orientation val="minMax"/>
          <c:min val="0.1"/>
        </c:scaling>
        <c:delete val="1"/>
        <c:axPos val="l"/>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crossAx val="108816236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1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withinLinear" id="19">
  <a:schemeClr val="accent6"/>
</cs:colorStyle>
</file>

<file path=ppt/charts/colors12.xml><?xml version="1.0" encoding="utf-8"?>
<cs:colorStyle xmlns:cs="http://schemas.microsoft.com/office/drawing/2012/chartStyle" xmlns:a="http://schemas.openxmlformats.org/drawingml/2006/main" meth="withinLinear" id="19">
  <a:schemeClr val="accent6"/>
</cs:colorStyle>
</file>

<file path=ppt/charts/colors1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withinLinear" id="19">
  <a:schemeClr val="accent6"/>
</cs:colorStyle>
</file>

<file path=ppt/charts/colors19.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2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withinLinear" id="19">
  <a:schemeClr val="accent6"/>
</cs:colorStyle>
</file>

<file path=ppt/charts/colors2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withinLinear" id="19">
  <a:schemeClr val="accent6"/>
</cs:colorStyle>
</file>

<file path=ppt/charts/colors25.xml><?xml version="1.0" encoding="utf-8"?>
<cs:colorStyle xmlns:cs="http://schemas.microsoft.com/office/drawing/2012/chartStyle" xmlns:a="http://schemas.openxmlformats.org/drawingml/2006/main" meth="withinLinear" id="19">
  <a:schemeClr val="accent6"/>
</cs:colorStyle>
</file>

<file path=ppt/charts/colors2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withinLinear" id="19">
  <a:schemeClr val="accent6"/>
</cs:colorStyle>
</file>

<file path=ppt/charts/colors2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30.xml><?xml version="1.0" encoding="utf-8"?>
<cs:colorStyle xmlns:cs="http://schemas.microsoft.com/office/drawing/2012/chartStyle" xmlns:a="http://schemas.openxmlformats.org/drawingml/2006/main" meth="withinLinear" id="19">
  <a:schemeClr val="accent6"/>
</cs:colorStyle>
</file>

<file path=ppt/charts/colors31.xml><?xml version="1.0" encoding="utf-8"?>
<cs:colorStyle xmlns:cs="http://schemas.microsoft.com/office/drawing/2012/chartStyle" xmlns:a="http://schemas.openxmlformats.org/drawingml/2006/main" meth="withinLinear" id="19">
  <a:schemeClr val="accent6"/>
</cs:colorStyle>
</file>

<file path=ppt/charts/colors3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withinLinear" id="19">
  <a:schemeClr val="accent6"/>
</cs:colorStyle>
</file>

<file path=ppt/charts/colors3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withinLinear" id="19">
  <a:schemeClr val="accent6"/>
</cs:colorStyle>
</file>

<file path=ppt/charts/colors37.xml><?xml version="1.0" encoding="utf-8"?>
<cs:colorStyle xmlns:cs="http://schemas.microsoft.com/office/drawing/2012/chartStyle" xmlns:a="http://schemas.openxmlformats.org/drawingml/2006/main" meth="withinLinear" id="19">
  <a:schemeClr val="accent6"/>
</cs:colorStyle>
</file>

<file path=ppt/charts/colors3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withinLinear" id="19">
  <a:schemeClr val="accent6"/>
</cs:colorStyle>
</file>

<file path=ppt/charts/colors4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withinLinear" id="19">
  <a:schemeClr val="accent6"/>
</cs:colorStyle>
</file>

<file path=ppt/charts/colors43.xml><?xml version="1.0" encoding="utf-8"?>
<cs:colorStyle xmlns:cs="http://schemas.microsoft.com/office/drawing/2012/chartStyle" xmlns:a="http://schemas.openxmlformats.org/drawingml/2006/main" meth="withinLinear" id="19">
  <a:schemeClr val="accent6"/>
</cs:colorStyle>
</file>

<file path=ppt/charts/colors4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withinLinear" id="19">
  <a:schemeClr val="accent6"/>
</cs:colorStyle>
</file>

<file path=ppt/charts/colors4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withinLinear" id="19">
  <a:schemeClr val="accent6"/>
</cs:colorStyle>
</file>

<file path=ppt/charts/colors49.xml><?xml version="1.0" encoding="utf-8"?>
<cs:colorStyle xmlns:cs="http://schemas.microsoft.com/office/drawing/2012/chartStyle" xmlns:a="http://schemas.openxmlformats.org/drawingml/2006/main" meth="withinLinear" id="19">
  <a:schemeClr val="accent6"/>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withinLinear" id="19">
  <a:schemeClr val="accent6"/>
</cs:colorStyle>
</file>

<file path=ppt/charts/colors5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rawings/drawing1.xml><?xml version="1.0" encoding="utf-8"?>
<c:userShapes xmlns:c="http://schemas.openxmlformats.org/drawingml/2006/chart">
  <cdr:relSizeAnchor xmlns:cdr="http://schemas.openxmlformats.org/drawingml/2006/chartDrawing">
    <cdr:from>
      <cdr:x>0.45088</cdr:x>
      <cdr:y>0.14657</cdr:y>
    </cdr:from>
    <cdr:to>
      <cdr:x>0.58639</cdr:x>
      <cdr:y>0.34253</cdr:y>
    </cdr:to>
    <cdr:sp macro="" textlink="">
      <cdr:nvSpPr>
        <cdr:cNvPr id="2" name="TextBox 11">
          <a:extLst xmlns:a="http://schemas.openxmlformats.org/drawingml/2006/main">
            <a:ext uri="{FF2B5EF4-FFF2-40B4-BE49-F238E27FC236}">
              <a16:creationId xmlns:a16="http://schemas.microsoft.com/office/drawing/2014/main" id="{03B88B18-36DF-4FEC-97D5-C94AE8BAAF23}"/>
            </a:ext>
          </a:extLst>
        </cdr:cNvPr>
        <cdr:cNvSpPr txBox="1"/>
      </cdr:nvSpPr>
      <cdr:spPr>
        <a:xfrm xmlns:a="http://schemas.openxmlformats.org/drawingml/2006/main">
          <a:off x="2262502" y="233381"/>
          <a:ext cx="679982" cy="312008"/>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lvl="0" algn="ctr">
            <a:lnSpc>
              <a:spcPct val="150000"/>
            </a:lnSpc>
            <a:defRPr/>
          </a:pPr>
          <a:r>
            <a:rPr kumimoji="0" lang="en-IN" sz="11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2019</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4EDE91-E872-46A6-BEF8-8800F8DB898C}" type="datetimeFigureOut">
              <a:rPr lang="en-US" smtClean="0"/>
              <a:t>7/23/2021</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A5539-D6C3-4AAC-9137-216B873D264E}" type="slidenum">
              <a:rPr lang="en-US" smtClean="0"/>
              <a:t>‹#›</a:t>
            </a:fld>
            <a:endParaRPr lang="en-US" dirty="0"/>
          </a:p>
        </p:txBody>
      </p:sp>
    </p:spTree>
    <p:extLst>
      <p:ext uri="{BB962C8B-B14F-4D97-AF65-F5344CB8AC3E}">
        <p14:creationId xmlns:p14="http://schemas.microsoft.com/office/powerpoint/2010/main" val="2219039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76</a:t>
            </a:fld>
            <a:endParaRPr lang="en-US" dirty="0"/>
          </a:p>
        </p:txBody>
      </p:sp>
    </p:spTree>
    <p:extLst>
      <p:ext uri="{BB962C8B-B14F-4D97-AF65-F5344CB8AC3E}">
        <p14:creationId xmlns:p14="http://schemas.microsoft.com/office/powerpoint/2010/main" val="2080489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4300" y="1163638"/>
            <a:ext cx="4186238" cy="31416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5455057-9F61-4817-9C2B-4FB60D8F4561}" type="slidenum">
              <a:rPr lang="en-US" smtClean="0"/>
              <a:pPr/>
              <a:t>97</a:t>
            </a:fld>
            <a:endParaRPr lang="en-US" dirty="0"/>
          </a:p>
        </p:txBody>
      </p:sp>
    </p:spTree>
    <p:extLst>
      <p:ext uri="{BB962C8B-B14F-4D97-AF65-F5344CB8AC3E}">
        <p14:creationId xmlns:p14="http://schemas.microsoft.com/office/powerpoint/2010/main" val="1587566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77</a:t>
            </a:fld>
            <a:endParaRPr lang="en-US" dirty="0"/>
          </a:p>
        </p:txBody>
      </p:sp>
    </p:spTree>
    <p:extLst>
      <p:ext uri="{BB962C8B-B14F-4D97-AF65-F5344CB8AC3E}">
        <p14:creationId xmlns:p14="http://schemas.microsoft.com/office/powerpoint/2010/main" val="2080489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78</a:t>
            </a:fld>
            <a:endParaRPr lang="en-US" dirty="0"/>
          </a:p>
        </p:txBody>
      </p:sp>
    </p:spTree>
    <p:extLst>
      <p:ext uri="{BB962C8B-B14F-4D97-AF65-F5344CB8AC3E}">
        <p14:creationId xmlns:p14="http://schemas.microsoft.com/office/powerpoint/2010/main" val="2080489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79</a:t>
            </a:fld>
            <a:endParaRPr lang="en-US" dirty="0"/>
          </a:p>
        </p:txBody>
      </p:sp>
    </p:spTree>
    <p:extLst>
      <p:ext uri="{BB962C8B-B14F-4D97-AF65-F5344CB8AC3E}">
        <p14:creationId xmlns:p14="http://schemas.microsoft.com/office/powerpoint/2010/main" val="2080489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80</a:t>
            </a:fld>
            <a:endParaRPr lang="en-US" dirty="0"/>
          </a:p>
        </p:txBody>
      </p:sp>
    </p:spTree>
    <p:extLst>
      <p:ext uri="{BB962C8B-B14F-4D97-AF65-F5344CB8AC3E}">
        <p14:creationId xmlns:p14="http://schemas.microsoft.com/office/powerpoint/2010/main" val="2080489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81</a:t>
            </a:fld>
            <a:endParaRPr lang="en-US" dirty="0"/>
          </a:p>
        </p:txBody>
      </p:sp>
    </p:spTree>
    <p:extLst>
      <p:ext uri="{BB962C8B-B14F-4D97-AF65-F5344CB8AC3E}">
        <p14:creationId xmlns:p14="http://schemas.microsoft.com/office/powerpoint/2010/main" val="2080489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83</a:t>
            </a:fld>
            <a:endParaRPr lang="en-US" dirty="0"/>
          </a:p>
        </p:txBody>
      </p:sp>
    </p:spTree>
    <p:extLst>
      <p:ext uri="{BB962C8B-B14F-4D97-AF65-F5344CB8AC3E}">
        <p14:creationId xmlns:p14="http://schemas.microsoft.com/office/powerpoint/2010/main" val="2481338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85</a:t>
            </a:fld>
            <a:endParaRPr lang="en-US" dirty="0"/>
          </a:p>
        </p:txBody>
      </p:sp>
    </p:spTree>
    <p:extLst>
      <p:ext uri="{BB962C8B-B14F-4D97-AF65-F5344CB8AC3E}">
        <p14:creationId xmlns:p14="http://schemas.microsoft.com/office/powerpoint/2010/main" val="2912624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86</a:t>
            </a:fld>
            <a:endParaRPr lang="en-US" dirty="0"/>
          </a:p>
        </p:txBody>
      </p:sp>
    </p:spTree>
    <p:extLst>
      <p:ext uri="{BB962C8B-B14F-4D97-AF65-F5344CB8AC3E}">
        <p14:creationId xmlns:p14="http://schemas.microsoft.com/office/powerpoint/2010/main" val="2080489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762E-3306-408B-94F6-E05F62905154}"/>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322E8063-3DB7-411D-844F-C405F5D5CFCB}"/>
              </a:ext>
            </a:extLst>
          </p:cNvPr>
          <p:cNvSpPr>
            <a:spLocks noGrp="1"/>
          </p:cNvSpPr>
          <p:nvPr>
            <p:ph type="subTitle" idx="1"/>
          </p:nvPr>
        </p:nvSpPr>
        <p:spPr>
          <a:xfrm>
            <a:off x="1143000" y="3602038"/>
            <a:ext cx="6858000" cy="165576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515528E-2051-4A2A-A641-ED389F5AB168}"/>
              </a:ext>
            </a:extLst>
          </p:cNvPr>
          <p:cNvSpPr>
            <a:spLocks noGrp="1"/>
          </p:cNvSpPr>
          <p:nvPr>
            <p:ph type="dt" sz="half" idx="10"/>
          </p:nvPr>
        </p:nvSpPr>
        <p:spPr/>
        <p:txBody>
          <a:bodyPr/>
          <a:lstStyle/>
          <a:p>
            <a:fld id="{832DE2E8-3026-40C7-83A7-8512ED7DC32A}" type="datetimeFigureOut">
              <a:rPr lang="en-IN" smtClean="0"/>
              <a:t>23-07-2021</a:t>
            </a:fld>
            <a:endParaRPr lang="en-IN" dirty="0"/>
          </a:p>
        </p:txBody>
      </p:sp>
      <p:sp>
        <p:nvSpPr>
          <p:cNvPr id="5" name="Footer Placeholder 4">
            <a:extLst>
              <a:ext uri="{FF2B5EF4-FFF2-40B4-BE49-F238E27FC236}">
                <a16:creationId xmlns:a16="http://schemas.microsoft.com/office/drawing/2014/main" id="{3ED5D35F-1DF3-4CD8-948D-174AC62901A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D132F0BB-CB8F-4372-B93E-3AB5B7DE740F}"/>
              </a:ext>
            </a:extLst>
          </p:cNvPr>
          <p:cNvSpPr>
            <a:spLocks noGrp="1"/>
          </p:cNvSpPr>
          <p:nvPr>
            <p:ph type="sldNum" sz="quarter" idx="12"/>
          </p:nvPr>
        </p:nvSpPr>
        <p:spPr/>
        <p:txBody>
          <a:bodyPr/>
          <a:lstStyle/>
          <a:p>
            <a:fld id="{5F29E523-82DF-49BC-96A3-B6688ADFD1B1}" type="slidenum">
              <a:rPr lang="en-IN" smtClean="0"/>
              <a:t>‹#›</a:t>
            </a:fld>
            <a:endParaRPr lang="en-IN" dirty="0"/>
          </a:p>
        </p:txBody>
      </p:sp>
    </p:spTree>
    <p:extLst>
      <p:ext uri="{BB962C8B-B14F-4D97-AF65-F5344CB8AC3E}">
        <p14:creationId xmlns:p14="http://schemas.microsoft.com/office/powerpoint/2010/main" val="279145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8A929-2C4B-476D-8405-5EB0146F4E3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B76570E-695C-4EEB-A7A9-9B80C40557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D26CAF-FBC2-4D06-AF1D-AE0866B458D9}"/>
              </a:ext>
            </a:extLst>
          </p:cNvPr>
          <p:cNvSpPr>
            <a:spLocks noGrp="1"/>
          </p:cNvSpPr>
          <p:nvPr>
            <p:ph type="dt" sz="half" idx="10"/>
          </p:nvPr>
        </p:nvSpPr>
        <p:spPr/>
        <p:txBody>
          <a:bodyPr/>
          <a:lstStyle/>
          <a:p>
            <a:fld id="{832DE2E8-3026-40C7-83A7-8512ED7DC32A}" type="datetimeFigureOut">
              <a:rPr lang="en-IN" smtClean="0"/>
              <a:t>23-07-2021</a:t>
            </a:fld>
            <a:endParaRPr lang="en-IN" dirty="0"/>
          </a:p>
        </p:txBody>
      </p:sp>
      <p:sp>
        <p:nvSpPr>
          <p:cNvPr id="5" name="Footer Placeholder 4">
            <a:extLst>
              <a:ext uri="{FF2B5EF4-FFF2-40B4-BE49-F238E27FC236}">
                <a16:creationId xmlns:a16="http://schemas.microsoft.com/office/drawing/2014/main" id="{4FC29338-C08F-4F7B-BF5B-AE28517052B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5DEDFE3-5F01-4398-B6D0-ACCA44663DF5}"/>
              </a:ext>
            </a:extLst>
          </p:cNvPr>
          <p:cNvSpPr>
            <a:spLocks noGrp="1"/>
          </p:cNvSpPr>
          <p:nvPr>
            <p:ph type="sldNum" sz="quarter" idx="12"/>
          </p:nvPr>
        </p:nvSpPr>
        <p:spPr/>
        <p:txBody>
          <a:bodyPr/>
          <a:lstStyle/>
          <a:p>
            <a:fld id="{5F29E523-82DF-49BC-96A3-B6688ADFD1B1}" type="slidenum">
              <a:rPr lang="en-IN" smtClean="0"/>
              <a:t>‹#›</a:t>
            </a:fld>
            <a:endParaRPr lang="en-IN" dirty="0"/>
          </a:p>
        </p:txBody>
      </p:sp>
    </p:spTree>
    <p:extLst>
      <p:ext uri="{BB962C8B-B14F-4D97-AF65-F5344CB8AC3E}">
        <p14:creationId xmlns:p14="http://schemas.microsoft.com/office/powerpoint/2010/main" val="1916018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C11C8D-E470-466C-982A-D184132E5882}"/>
              </a:ext>
            </a:extLst>
          </p:cNvPr>
          <p:cNvSpPr>
            <a:spLocks noGrp="1"/>
          </p:cNvSpPr>
          <p:nvPr>
            <p:ph type="title" orient="vert"/>
          </p:nvPr>
        </p:nvSpPr>
        <p:spPr>
          <a:xfrm>
            <a:off x="6543676"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B4B7D7F-334A-4437-A74F-319227356E97}"/>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18D6C1-1D91-445E-B9EE-986F539944F7}"/>
              </a:ext>
            </a:extLst>
          </p:cNvPr>
          <p:cNvSpPr>
            <a:spLocks noGrp="1"/>
          </p:cNvSpPr>
          <p:nvPr>
            <p:ph type="dt" sz="half" idx="10"/>
          </p:nvPr>
        </p:nvSpPr>
        <p:spPr/>
        <p:txBody>
          <a:bodyPr/>
          <a:lstStyle/>
          <a:p>
            <a:fld id="{832DE2E8-3026-40C7-83A7-8512ED7DC32A}" type="datetimeFigureOut">
              <a:rPr lang="en-IN" smtClean="0"/>
              <a:t>23-07-2021</a:t>
            </a:fld>
            <a:endParaRPr lang="en-IN" dirty="0"/>
          </a:p>
        </p:txBody>
      </p:sp>
      <p:sp>
        <p:nvSpPr>
          <p:cNvPr id="5" name="Footer Placeholder 4">
            <a:extLst>
              <a:ext uri="{FF2B5EF4-FFF2-40B4-BE49-F238E27FC236}">
                <a16:creationId xmlns:a16="http://schemas.microsoft.com/office/drawing/2014/main" id="{84ED2909-9624-4A87-8CAC-39EC37560ED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2461F0D3-7146-47A5-8A91-9FB5F50E4A6D}"/>
              </a:ext>
            </a:extLst>
          </p:cNvPr>
          <p:cNvSpPr>
            <a:spLocks noGrp="1"/>
          </p:cNvSpPr>
          <p:nvPr>
            <p:ph type="sldNum" sz="quarter" idx="12"/>
          </p:nvPr>
        </p:nvSpPr>
        <p:spPr/>
        <p:txBody>
          <a:bodyPr/>
          <a:lstStyle/>
          <a:p>
            <a:fld id="{5F29E523-82DF-49BC-96A3-B6688ADFD1B1}" type="slidenum">
              <a:rPr lang="en-IN" smtClean="0"/>
              <a:t>‹#›</a:t>
            </a:fld>
            <a:endParaRPr lang="en-IN" dirty="0"/>
          </a:p>
        </p:txBody>
      </p:sp>
    </p:spTree>
    <p:extLst>
      <p:ext uri="{BB962C8B-B14F-4D97-AF65-F5344CB8AC3E}">
        <p14:creationId xmlns:p14="http://schemas.microsoft.com/office/powerpoint/2010/main" val="504027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6E018741-C12B-435E-BE9A-FFF06A251FAE}" type="datetimeFigureOut">
              <a:rPr lang="en-US" smtClean="0"/>
              <a:t>7/23/2021</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04B98E4B-FBCF-4A79-A384-3CB3D8A71F52}" type="slidenum">
              <a:rPr lang="en-US" smtClean="0"/>
              <a:t>‹#›</a:t>
            </a:fld>
            <a:endParaRPr lang="en-US" dirty="0"/>
          </a:p>
        </p:txBody>
      </p:sp>
    </p:spTree>
    <p:extLst>
      <p:ext uri="{BB962C8B-B14F-4D97-AF65-F5344CB8AC3E}">
        <p14:creationId xmlns:p14="http://schemas.microsoft.com/office/powerpoint/2010/main" val="1192667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6E018741-C12B-435E-BE9A-FFF06A251FAE}" type="datetimeFigureOut">
              <a:rPr lang="en-US" smtClean="0"/>
              <a:t>7/23/2021</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04B98E4B-FBCF-4A79-A384-3CB3D8A71F52}" type="slidenum">
              <a:rPr lang="en-US" smtClean="0"/>
              <a:t>‹#›</a:t>
            </a:fld>
            <a:endParaRPr lang="en-US" dirty="0"/>
          </a:p>
        </p:txBody>
      </p:sp>
    </p:spTree>
    <p:extLst>
      <p:ext uri="{BB962C8B-B14F-4D97-AF65-F5344CB8AC3E}">
        <p14:creationId xmlns:p14="http://schemas.microsoft.com/office/powerpoint/2010/main" val="1363917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6E018741-C12B-435E-BE9A-FFF06A251FAE}" type="datetimeFigureOut">
              <a:rPr lang="en-US" smtClean="0"/>
              <a:t>7/23/2021</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04B98E4B-FBCF-4A79-A384-3CB3D8A71F52}" type="slidenum">
              <a:rPr lang="en-US" smtClean="0"/>
              <a:t>‹#›</a:t>
            </a:fld>
            <a:endParaRPr lang="en-US" dirty="0"/>
          </a:p>
        </p:txBody>
      </p:sp>
    </p:spTree>
    <p:extLst>
      <p:ext uri="{BB962C8B-B14F-4D97-AF65-F5344CB8AC3E}">
        <p14:creationId xmlns:p14="http://schemas.microsoft.com/office/powerpoint/2010/main" val="1094147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6E018741-C12B-435E-BE9A-FFF06A251FAE}" type="datetimeFigureOut">
              <a:rPr lang="en-US" smtClean="0"/>
              <a:t>7/23/2021</a:t>
            </a:fld>
            <a:endParaRPr 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04B98E4B-FBCF-4A79-A384-3CB3D8A71F52}" type="slidenum">
              <a:rPr lang="en-US" smtClean="0"/>
              <a:t>‹#›</a:t>
            </a:fld>
            <a:endParaRPr lang="en-US" dirty="0"/>
          </a:p>
        </p:txBody>
      </p:sp>
    </p:spTree>
    <p:extLst>
      <p:ext uri="{BB962C8B-B14F-4D97-AF65-F5344CB8AC3E}">
        <p14:creationId xmlns:p14="http://schemas.microsoft.com/office/powerpoint/2010/main" val="359146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6E018741-C12B-435E-BE9A-FFF06A251FAE}" type="datetimeFigureOut">
              <a:rPr lang="en-US" smtClean="0"/>
              <a:t>7/23/2021</a:t>
            </a:fld>
            <a:endParaRPr lang="en-US" dirty="0"/>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04B98E4B-FBCF-4A79-A384-3CB3D8A71F52}" type="slidenum">
              <a:rPr lang="en-US" smtClean="0"/>
              <a:t>‹#›</a:t>
            </a:fld>
            <a:endParaRPr lang="en-US" dirty="0"/>
          </a:p>
        </p:txBody>
      </p:sp>
    </p:spTree>
    <p:extLst>
      <p:ext uri="{BB962C8B-B14F-4D97-AF65-F5344CB8AC3E}">
        <p14:creationId xmlns:p14="http://schemas.microsoft.com/office/powerpoint/2010/main" val="837005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E635BA-C786-47F1-86BB-223E41434C0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27646CBD-A45C-4736-92B6-FCE049F05C63}"/>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1134CBD-05EB-4EB3-9BE9-33B0F080B48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7AC76BAA-7A44-4761-81FD-C373E95D612B}"/>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Slide Number Placeholder 7">
            <a:extLst>
              <a:ext uri="{FF2B5EF4-FFF2-40B4-BE49-F238E27FC236}">
                <a16:creationId xmlns:a16="http://schemas.microsoft.com/office/drawing/2014/main" id="{8C2C044B-31E0-4789-B3B9-72955E3EA641}"/>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8" name="Footer Placeholder 6">
            <a:extLst>
              <a:ext uri="{FF2B5EF4-FFF2-40B4-BE49-F238E27FC236}">
                <a16:creationId xmlns:a16="http://schemas.microsoft.com/office/drawing/2014/main" id="{7C68C189-1A79-4B5C-9E2E-5E31BF234956}"/>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9" name="object 26">
            <a:extLst>
              <a:ext uri="{FF2B5EF4-FFF2-40B4-BE49-F238E27FC236}">
                <a16:creationId xmlns:a16="http://schemas.microsoft.com/office/drawing/2014/main" id="{60C30814-AB89-444D-A61E-1FD492E18108}"/>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626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6E018741-C12B-435E-BE9A-FFF06A251FAE}" type="datetimeFigureOut">
              <a:rPr lang="en-US" smtClean="0"/>
              <a:t>7/23/2021</a:t>
            </a:fld>
            <a:endParaRPr lang="en-US" dirty="0"/>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04B98E4B-FBCF-4A79-A384-3CB3D8A71F52}" type="slidenum">
              <a:rPr lang="en-US" smtClean="0"/>
              <a:t>‹#›</a:t>
            </a:fld>
            <a:endParaRPr lang="en-US" dirty="0"/>
          </a:p>
        </p:txBody>
      </p:sp>
    </p:spTree>
    <p:extLst>
      <p:ext uri="{BB962C8B-B14F-4D97-AF65-F5344CB8AC3E}">
        <p14:creationId xmlns:p14="http://schemas.microsoft.com/office/powerpoint/2010/main" val="11468113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00558E8-C23F-4999-AFF7-15D6BF6A9F38}"/>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093A97D-A1D5-47F5-A058-4A08B8BF0094}"/>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4CB765-9C03-48A2-BF53-6E5C70C8301A}"/>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0A959B9F-27D1-46B3-A2BF-9CD3B9E8A022}"/>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Slide Number Placeholder 7">
            <a:extLst>
              <a:ext uri="{FF2B5EF4-FFF2-40B4-BE49-F238E27FC236}">
                <a16:creationId xmlns:a16="http://schemas.microsoft.com/office/drawing/2014/main" id="{73945193-050D-4BE9-B3AA-4D2E1B68AE87}"/>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6A1866CA-8FFF-4929-B3A2-D5E72A363D8B}"/>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19" name="object 26">
            <a:extLst>
              <a:ext uri="{FF2B5EF4-FFF2-40B4-BE49-F238E27FC236}">
                <a16:creationId xmlns:a16="http://schemas.microsoft.com/office/drawing/2014/main" id="{15F4B927-596C-4F22-82DF-F680D3D86325}"/>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728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3B524-7654-4EFB-9812-EF20C561A7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E0574DA-258E-44F2-8769-5200A290A5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602F3B8-4BB5-4B32-B3A3-F355B7CE9CF0}"/>
              </a:ext>
            </a:extLst>
          </p:cNvPr>
          <p:cNvSpPr>
            <a:spLocks noGrp="1"/>
          </p:cNvSpPr>
          <p:nvPr>
            <p:ph type="dt" sz="half" idx="10"/>
          </p:nvPr>
        </p:nvSpPr>
        <p:spPr/>
        <p:txBody>
          <a:bodyPr/>
          <a:lstStyle/>
          <a:p>
            <a:fld id="{832DE2E8-3026-40C7-83A7-8512ED7DC32A}" type="datetimeFigureOut">
              <a:rPr lang="en-IN" smtClean="0"/>
              <a:t>23-07-2021</a:t>
            </a:fld>
            <a:endParaRPr lang="en-IN" dirty="0"/>
          </a:p>
        </p:txBody>
      </p:sp>
      <p:sp>
        <p:nvSpPr>
          <p:cNvPr id="5" name="Footer Placeholder 4">
            <a:extLst>
              <a:ext uri="{FF2B5EF4-FFF2-40B4-BE49-F238E27FC236}">
                <a16:creationId xmlns:a16="http://schemas.microsoft.com/office/drawing/2014/main" id="{61CA2F51-26C0-4DDA-9A21-69CE1388907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D5858B13-ABFC-482A-83C1-06D1A99CA8BB}"/>
              </a:ext>
            </a:extLst>
          </p:cNvPr>
          <p:cNvSpPr>
            <a:spLocks noGrp="1"/>
          </p:cNvSpPr>
          <p:nvPr>
            <p:ph type="sldNum" sz="quarter" idx="12"/>
          </p:nvPr>
        </p:nvSpPr>
        <p:spPr/>
        <p:txBody>
          <a:bodyPr/>
          <a:lstStyle/>
          <a:p>
            <a:fld id="{5F29E523-82DF-49BC-96A3-B6688ADFD1B1}" type="slidenum">
              <a:rPr lang="en-IN" smtClean="0"/>
              <a:t>‹#›</a:t>
            </a:fld>
            <a:endParaRPr lang="en-IN" dirty="0"/>
          </a:p>
        </p:txBody>
      </p:sp>
    </p:spTree>
    <p:extLst>
      <p:ext uri="{BB962C8B-B14F-4D97-AF65-F5344CB8AC3E}">
        <p14:creationId xmlns:p14="http://schemas.microsoft.com/office/powerpoint/2010/main" val="41248378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6E018741-C12B-435E-BE9A-FFF06A251FAE}" type="datetimeFigureOut">
              <a:rPr lang="en-US" smtClean="0"/>
              <a:t>7/23/2021</a:t>
            </a:fld>
            <a:endParaRPr 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04B98E4B-FBCF-4A79-A384-3CB3D8A71F52}" type="slidenum">
              <a:rPr lang="en-US" smtClean="0"/>
              <a:t>‹#›</a:t>
            </a:fld>
            <a:endParaRPr lang="en-US" dirty="0"/>
          </a:p>
        </p:txBody>
      </p:sp>
    </p:spTree>
    <p:extLst>
      <p:ext uri="{BB962C8B-B14F-4D97-AF65-F5344CB8AC3E}">
        <p14:creationId xmlns:p14="http://schemas.microsoft.com/office/powerpoint/2010/main" val="15998914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6E018741-C12B-435E-BE9A-FFF06A251FAE}" type="datetimeFigureOut">
              <a:rPr lang="en-US" smtClean="0"/>
              <a:t>7/23/2021</a:t>
            </a:fld>
            <a:endParaRPr 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04B98E4B-FBCF-4A79-A384-3CB3D8A71F52}" type="slidenum">
              <a:rPr lang="en-US" smtClean="0"/>
              <a:t>‹#›</a:t>
            </a:fld>
            <a:endParaRPr lang="en-US" dirty="0"/>
          </a:p>
        </p:txBody>
      </p:sp>
    </p:spTree>
    <p:extLst>
      <p:ext uri="{BB962C8B-B14F-4D97-AF65-F5344CB8AC3E}">
        <p14:creationId xmlns:p14="http://schemas.microsoft.com/office/powerpoint/2010/main" val="21650764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6E018741-C12B-435E-BE9A-FFF06A251FAE}" type="datetimeFigureOut">
              <a:rPr lang="en-US" smtClean="0"/>
              <a:t>7/23/2021</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04B98E4B-FBCF-4A79-A384-3CB3D8A71F52}" type="slidenum">
              <a:rPr lang="en-US" smtClean="0"/>
              <a:t>‹#›</a:t>
            </a:fld>
            <a:endParaRPr lang="en-US" dirty="0"/>
          </a:p>
        </p:txBody>
      </p:sp>
    </p:spTree>
    <p:extLst>
      <p:ext uri="{BB962C8B-B14F-4D97-AF65-F5344CB8AC3E}">
        <p14:creationId xmlns:p14="http://schemas.microsoft.com/office/powerpoint/2010/main" val="41248795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6E018741-C12B-435E-BE9A-FFF06A251FAE}" type="datetimeFigureOut">
              <a:rPr lang="en-US" smtClean="0"/>
              <a:t>7/23/2021</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04B98E4B-FBCF-4A79-A384-3CB3D8A71F52}" type="slidenum">
              <a:rPr lang="en-US" smtClean="0"/>
              <a:t>‹#›</a:t>
            </a:fld>
            <a:endParaRPr lang="en-US" dirty="0"/>
          </a:p>
        </p:txBody>
      </p:sp>
    </p:spTree>
    <p:extLst>
      <p:ext uri="{BB962C8B-B14F-4D97-AF65-F5344CB8AC3E}">
        <p14:creationId xmlns:p14="http://schemas.microsoft.com/office/powerpoint/2010/main" val="22973657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BA3F1B-5FC1-4195-B283-FA7A5C5B3D90}"/>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72326B4-B3B2-4D15-A2AB-DB1022046586}"/>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205A775-17FE-4C1F-A161-1A719545F3E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969AECF4-BD35-4AC8-8BF0-753D0647F7B3}"/>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Slide Number Placeholder 7">
            <a:extLst>
              <a:ext uri="{FF2B5EF4-FFF2-40B4-BE49-F238E27FC236}">
                <a16:creationId xmlns:a16="http://schemas.microsoft.com/office/drawing/2014/main" id="{E202E38A-5812-43DD-83EB-0D7EA5D9F82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78A01AEE-3EB7-440D-81E6-C9DF36AB8F13}"/>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11" name="object 26">
            <a:extLst>
              <a:ext uri="{FF2B5EF4-FFF2-40B4-BE49-F238E27FC236}">
                <a16:creationId xmlns:a16="http://schemas.microsoft.com/office/drawing/2014/main" id="{5DFA5335-A0E7-4244-ADB6-6B8A919134DD}"/>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0364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5D8684D-889B-481A-99C3-B09A11890771}"/>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EFF46FE-FAE9-4159-8A6F-4FD54E926AFF}"/>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D5F2E16-3FAB-4695-9AC7-300969BC330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34FFD3A8-0744-4C3A-8DDA-84160A16BA5B}"/>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Slide Number Placeholder 7">
            <a:extLst>
              <a:ext uri="{FF2B5EF4-FFF2-40B4-BE49-F238E27FC236}">
                <a16:creationId xmlns:a16="http://schemas.microsoft.com/office/drawing/2014/main" id="{B66D8CB4-F0C1-4829-9793-9DB2CAA981D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0" name="Footer Placeholder 6">
            <a:extLst>
              <a:ext uri="{FF2B5EF4-FFF2-40B4-BE49-F238E27FC236}">
                <a16:creationId xmlns:a16="http://schemas.microsoft.com/office/drawing/2014/main" id="{BA5B4F15-531D-4A54-8BC4-11BA857828AF}"/>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21" name="object 26">
            <a:extLst>
              <a:ext uri="{FF2B5EF4-FFF2-40B4-BE49-F238E27FC236}">
                <a16:creationId xmlns:a16="http://schemas.microsoft.com/office/drawing/2014/main" id="{18B35E90-2BC3-4521-916F-0249FE5FFBB1}"/>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1179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F7C0E37-E47A-494E-988A-177CC3ED1028}"/>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F48600B-62C5-4A67-81B3-2653A95BA5E1}"/>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591AFC-B186-4C20-B2B3-CBC5FAA0A34B}"/>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7">
            <a:extLst>
              <a:ext uri="{FF2B5EF4-FFF2-40B4-BE49-F238E27FC236}">
                <a16:creationId xmlns:a16="http://schemas.microsoft.com/office/drawing/2014/main" id="{E2681C59-B6A9-4A4E-BA22-196232FD7D1B}"/>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3" name="Footer Placeholder 6">
            <a:extLst>
              <a:ext uri="{FF2B5EF4-FFF2-40B4-BE49-F238E27FC236}">
                <a16:creationId xmlns:a16="http://schemas.microsoft.com/office/drawing/2014/main" id="{B28FFAA4-5A33-4F41-A8D1-0AD50D20A56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cxnSp>
        <p:nvCxnSpPr>
          <p:cNvPr id="14" name="Straight Connector 13">
            <a:extLst>
              <a:ext uri="{FF2B5EF4-FFF2-40B4-BE49-F238E27FC236}">
                <a16:creationId xmlns:a16="http://schemas.microsoft.com/office/drawing/2014/main" id="{F095ECC3-010A-49B7-8F03-DA6CBB46E026}"/>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object 26">
            <a:extLst>
              <a:ext uri="{FF2B5EF4-FFF2-40B4-BE49-F238E27FC236}">
                <a16:creationId xmlns:a16="http://schemas.microsoft.com/office/drawing/2014/main" id="{568E9F6C-6DFE-4C64-8753-AF0AE25F86C0}"/>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1420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Content writing ">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B8EACDB-C309-4088-8FDE-EB2BCF122101}"/>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6C4748-FCBC-4277-AC07-3AF7E7704C3D}"/>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42853EB-FBA4-46A7-A64A-98E87EC960BC}"/>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FBF13BCF-854A-4AA9-9929-7C13800DC2AF}"/>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Slide Number Placeholder 7">
            <a:extLst>
              <a:ext uri="{FF2B5EF4-FFF2-40B4-BE49-F238E27FC236}">
                <a16:creationId xmlns:a16="http://schemas.microsoft.com/office/drawing/2014/main" id="{43BAE6B5-BB6F-456A-ACC3-CF743BE42962}"/>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4" name="Footer Placeholder 6">
            <a:extLst>
              <a:ext uri="{FF2B5EF4-FFF2-40B4-BE49-F238E27FC236}">
                <a16:creationId xmlns:a16="http://schemas.microsoft.com/office/drawing/2014/main" id="{205E3B50-2F40-4577-88B5-5D34E723AD5B}"/>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25" name="object 26">
            <a:extLst>
              <a:ext uri="{FF2B5EF4-FFF2-40B4-BE49-F238E27FC236}">
                <a16:creationId xmlns:a16="http://schemas.microsoft.com/office/drawing/2014/main" id="{D3AC9BFC-FEBB-4701-8D80-499E71E46397}"/>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90163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B569C1-D25B-4A91-9A88-06E3167F0234}"/>
              </a:ext>
            </a:extLst>
          </p:cNvPr>
          <p:cNvPicPr>
            <a:picLocks noChangeAspect="1"/>
          </p:cNvPicPr>
          <p:nvPr userDrawn="1"/>
        </p:nvPicPr>
        <p:blipFill>
          <a:blip r:embed="rId2"/>
          <a:stretch>
            <a:fillRect/>
          </a:stretch>
        </p:blipFill>
        <p:spPr>
          <a:xfrm>
            <a:off x="-20" y="0"/>
            <a:ext cx="9144000" cy="6858000"/>
          </a:xfrm>
          <a:prstGeom prst="rect">
            <a:avLst/>
          </a:prstGeom>
        </p:spPr>
      </p:pic>
      <p:sp>
        <p:nvSpPr>
          <p:cNvPr id="5" name="Rectangle 4">
            <a:extLst>
              <a:ext uri="{FF2B5EF4-FFF2-40B4-BE49-F238E27FC236}">
                <a16:creationId xmlns:a16="http://schemas.microsoft.com/office/drawing/2014/main" id="{89AD81FF-D2BC-4BE9-8FA4-EDFEF24B8A04}"/>
              </a:ext>
            </a:extLst>
          </p:cNvPr>
          <p:cNvSpPr/>
          <p:nvPr userDrawn="1"/>
        </p:nvSpPr>
        <p:spPr>
          <a:xfrm>
            <a:off x="-2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5450F19-B112-4ABF-8DFD-7CC4C2994E88}"/>
              </a:ext>
            </a:extLst>
          </p:cNvPr>
          <p:cNvSpPr/>
          <p:nvPr userDrawn="1"/>
        </p:nvSpPr>
        <p:spPr>
          <a:xfrm flipH="1">
            <a:off x="4572000" y="1988840"/>
            <a:ext cx="4572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503648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Content writing ">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4DE893-661F-4A56-8F93-C0B810C7AC8B}"/>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B8C9164-E9A5-46FC-8A06-C15D3EFEF129}"/>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8BCD377-4073-45E0-B90B-8C8DF356A3B3}"/>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A2413CD-63E0-4E91-A766-92F5BB816039}"/>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7">
            <a:extLst>
              <a:ext uri="{FF2B5EF4-FFF2-40B4-BE49-F238E27FC236}">
                <a16:creationId xmlns:a16="http://schemas.microsoft.com/office/drawing/2014/main" id="{1D7D50E7-AAE9-4E34-AEEC-0ADD9DAC4FF7}"/>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3" name="Footer Placeholder 6">
            <a:extLst>
              <a:ext uri="{FF2B5EF4-FFF2-40B4-BE49-F238E27FC236}">
                <a16:creationId xmlns:a16="http://schemas.microsoft.com/office/drawing/2014/main" id="{5143752B-15A8-420D-AD64-CEECA8BADF97}"/>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14" name="object 26">
            <a:extLst>
              <a:ext uri="{FF2B5EF4-FFF2-40B4-BE49-F238E27FC236}">
                <a16:creationId xmlns:a16="http://schemas.microsoft.com/office/drawing/2014/main" id="{B6E5C009-78CB-4B0B-A135-8A7A3463B699}"/>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71988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1BB27-9CC7-4B49-827F-239B4E71D9E6}"/>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8A7BC14-C768-4054-A249-03434B711D8F}"/>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5B31FF-34F3-4EF7-BA1D-7CBDBCEB4576}"/>
              </a:ext>
            </a:extLst>
          </p:cNvPr>
          <p:cNvSpPr>
            <a:spLocks noGrp="1"/>
          </p:cNvSpPr>
          <p:nvPr>
            <p:ph type="dt" sz="half" idx="10"/>
          </p:nvPr>
        </p:nvSpPr>
        <p:spPr/>
        <p:txBody>
          <a:bodyPr/>
          <a:lstStyle/>
          <a:p>
            <a:fld id="{832DE2E8-3026-40C7-83A7-8512ED7DC32A}" type="datetimeFigureOut">
              <a:rPr lang="en-IN" smtClean="0"/>
              <a:t>23-07-2021</a:t>
            </a:fld>
            <a:endParaRPr lang="en-IN" dirty="0"/>
          </a:p>
        </p:txBody>
      </p:sp>
      <p:sp>
        <p:nvSpPr>
          <p:cNvPr id="5" name="Footer Placeholder 4">
            <a:extLst>
              <a:ext uri="{FF2B5EF4-FFF2-40B4-BE49-F238E27FC236}">
                <a16:creationId xmlns:a16="http://schemas.microsoft.com/office/drawing/2014/main" id="{61E52246-41BA-4C4F-A5CA-B1AD2778B26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690ACD5-C8C9-4B95-B3AB-21698E054B6D}"/>
              </a:ext>
            </a:extLst>
          </p:cNvPr>
          <p:cNvSpPr>
            <a:spLocks noGrp="1"/>
          </p:cNvSpPr>
          <p:nvPr>
            <p:ph type="sldNum" sz="quarter" idx="12"/>
          </p:nvPr>
        </p:nvSpPr>
        <p:spPr/>
        <p:txBody>
          <a:bodyPr/>
          <a:lstStyle/>
          <a:p>
            <a:fld id="{5F29E523-82DF-49BC-96A3-B6688ADFD1B1}" type="slidenum">
              <a:rPr lang="en-IN" smtClean="0"/>
              <a:t>‹#›</a:t>
            </a:fld>
            <a:endParaRPr lang="en-IN" dirty="0"/>
          </a:p>
        </p:txBody>
      </p:sp>
    </p:spTree>
    <p:extLst>
      <p:ext uri="{BB962C8B-B14F-4D97-AF65-F5344CB8AC3E}">
        <p14:creationId xmlns:p14="http://schemas.microsoft.com/office/powerpoint/2010/main" val="16859532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17AB37-9C62-4EC1-8462-BD2E63294B0C}"/>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58650DE-B7DE-4682-AC6B-43DA6576BFD4}"/>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D49DAA04-2F81-4BDB-A4C5-A3A54C7341BB}"/>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7">
            <a:extLst>
              <a:ext uri="{FF2B5EF4-FFF2-40B4-BE49-F238E27FC236}">
                <a16:creationId xmlns:a16="http://schemas.microsoft.com/office/drawing/2014/main" id="{8C582BD6-6ABD-4A0E-8DC3-C991AA4D2538}"/>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1" name="Footer Placeholder 6">
            <a:extLst>
              <a:ext uri="{FF2B5EF4-FFF2-40B4-BE49-F238E27FC236}">
                <a16:creationId xmlns:a16="http://schemas.microsoft.com/office/drawing/2014/main" id="{4AB859A8-1437-481A-B18D-FBD276C8CBB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12" name="object 26">
            <a:extLst>
              <a:ext uri="{FF2B5EF4-FFF2-40B4-BE49-F238E27FC236}">
                <a16:creationId xmlns:a16="http://schemas.microsoft.com/office/drawing/2014/main" id="{CD703033-7038-4F2B-9DB1-118C51BA9FD4}"/>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9749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Content writing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4DD247D-4E7D-46A0-A224-D4E1D3D3FCB9}"/>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7E4F600-7E23-4989-9C06-B30E2C3DD535}"/>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B4FD372-8B3E-4325-96A4-374A11528539}"/>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D2CF5DC4-063B-42ED-A209-860BE0B14C8F}"/>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7">
            <a:extLst>
              <a:ext uri="{FF2B5EF4-FFF2-40B4-BE49-F238E27FC236}">
                <a16:creationId xmlns:a16="http://schemas.microsoft.com/office/drawing/2014/main" id="{EAF38E95-F8F4-48ED-828A-A703660014EE}"/>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7" name="Footer Placeholder 6">
            <a:extLst>
              <a:ext uri="{FF2B5EF4-FFF2-40B4-BE49-F238E27FC236}">
                <a16:creationId xmlns:a16="http://schemas.microsoft.com/office/drawing/2014/main" id="{45FB9A25-B498-4C10-B3DF-3218157B2B2D}"/>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18" name="object 26">
            <a:extLst>
              <a:ext uri="{FF2B5EF4-FFF2-40B4-BE49-F238E27FC236}">
                <a16:creationId xmlns:a16="http://schemas.microsoft.com/office/drawing/2014/main" id="{526F4755-3F8B-4347-84A9-23A2CC24CDEA}"/>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2024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69283CC-DCB7-4C50-AB6F-342D7425E48B}"/>
              </a:ext>
            </a:extLst>
          </p:cNvPr>
          <p:cNvSpPr/>
          <p:nvPr userDrawn="1"/>
        </p:nvSpPr>
        <p:spPr>
          <a:xfrm>
            <a:off x="0"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3">
            <a:extLst>
              <a:ext uri="{FF2B5EF4-FFF2-40B4-BE49-F238E27FC236}">
                <a16:creationId xmlns:a16="http://schemas.microsoft.com/office/drawing/2014/main" id="{67740178-5047-4C2C-BE2E-FDDA90C7A46E}"/>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5" name="Rectangle 14">
            <a:extLst>
              <a:ext uri="{FF2B5EF4-FFF2-40B4-BE49-F238E27FC236}">
                <a16:creationId xmlns:a16="http://schemas.microsoft.com/office/drawing/2014/main" id="{06A91CFF-60CE-4E32-ACDE-AFA1B4531288}"/>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lide Number Placeholder 7">
            <a:extLst>
              <a:ext uri="{FF2B5EF4-FFF2-40B4-BE49-F238E27FC236}">
                <a16:creationId xmlns:a16="http://schemas.microsoft.com/office/drawing/2014/main" id="{D0F327D7-27DD-465E-859E-D99727D06011}"/>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7" name="Straight Connector 16">
            <a:extLst>
              <a:ext uri="{FF2B5EF4-FFF2-40B4-BE49-F238E27FC236}">
                <a16:creationId xmlns:a16="http://schemas.microsoft.com/office/drawing/2014/main" id="{7C92B0E5-2B03-4DBF-BEF6-FB532A3EEF46}"/>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61DD3C6-DDD6-46CA-9B33-6A24E9356DAA}"/>
              </a:ext>
            </a:extLst>
          </p:cNvPr>
          <p:cNvSpPr/>
          <p:nvPr userDrawn="1"/>
        </p:nvSpPr>
        <p:spPr>
          <a:xfrm>
            <a:off x="-7495" y="46599"/>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1BC4A00-E2BE-4D83-B3D8-CCD261E4316C}"/>
              </a:ext>
            </a:extLst>
          </p:cNvPr>
          <p:cNvSpPr/>
          <p:nvPr userDrawn="1"/>
        </p:nvSpPr>
        <p:spPr>
          <a:xfrm>
            <a:off x="1" y="6664207"/>
            <a:ext cx="8605061" cy="193794"/>
          </a:xfrm>
          <a:prstGeom prst="rect">
            <a:avLst/>
          </a:prstGeom>
          <a:solidFill>
            <a:srgbClr val="132C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Footer Placeholder 6">
            <a:extLst>
              <a:ext uri="{FF2B5EF4-FFF2-40B4-BE49-F238E27FC236}">
                <a16:creationId xmlns:a16="http://schemas.microsoft.com/office/drawing/2014/main" id="{71F0CD26-E9A4-4FD4-8CD1-16795C625FE8}"/>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pic>
        <p:nvPicPr>
          <p:cNvPr id="23" name="Picture 22">
            <a:extLst>
              <a:ext uri="{FF2B5EF4-FFF2-40B4-BE49-F238E27FC236}">
                <a16:creationId xmlns:a16="http://schemas.microsoft.com/office/drawing/2014/main" id="{E9FE1FEB-25AC-427E-B8C7-11318DD5CE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Tree>
    <p:extLst>
      <p:ext uri="{BB962C8B-B14F-4D97-AF65-F5344CB8AC3E}">
        <p14:creationId xmlns:p14="http://schemas.microsoft.com/office/powerpoint/2010/main" val="3768500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BB446-FC99-47DF-886E-F3133752CA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07ED743-F5E7-44BC-8E98-DEDEE4246858}"/>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E871E69-FED4-4FB4-A227-40BA6F7AEFB6}"/>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11C4568-9003-4527-B783-83A1BCDD8066}"/>
              </a:ext>
            </a:extLst>
          </p:cNvPr>
          <p:cNvSpPr>
            <a:spLocks noGrp="1"/>
          </p:cNvSpPr>
          <p:nvPr>
            <p:ph type="dt" sz="half" idx="10"/>
          </p:nvPr>
        </p:nvSpPr>
        <p:spPr/>
        <p:txBody>
          <a:bodyPr/>
          <a:lstStyle/>
          <a:p>
            <a:fld id="{832DE2E8-3026-40C7-83A7-8512ED7DC32A}" type="datetimeFigureOut">
              <a:rPr lang="en-IN" smtClean="0"/>
              <a:t>23-07-2021</a:t>
            </a:fld>
            <a:endParaRPr lang="en-IN" dirty="0"/>
          </a:p>
        </p:txBody>
      </p:sp>
      <p:sp>
        <p:nvSpPr>
          <p:cNvPr id="6" name="Footer Placeholder 5">
            <a:extLst>
              <a:ext uri="{FF2B5EF4-FFF2-40B4-BE49-F238E27FC236}">
                <a16:creationId xmlns:a16="http://schemas.microsoft.com/office/drawing/2014/main" id="{DFCE3C04-2FEF-4588-A2D9-C77689BDECBF}"/>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3DAC1C6D-3C0B-484E-BA03-3315E1865E1A}"/>
              </a:ext>
            </a:extLst>
          </p:cNvPr>
          <p:cNvSpPr>
            <a:spLocks noGrp="1"/>
          </p:cNvSpPr>
          <p:nvPr>
            <p:ph type="sldNum" sz="quarter" idx="12"/>
          </p:nvPr>
        </p:nvSpPr>
        <p:spPr/>
        <p:txBody>
          <a:bodyPr/>
          <a:lstStyle/>
          <a:p>
            <a:fld id="{5F29E523-82DF-49BC-96A3-B6688ADFD1B1}" type="slidenum">
              <a:rPr lang="en-IN" smtClean="0"/>
              <a:t>‹#›</a:t>
            </a:fld>
            <a:endParaRPr lang="en-IN" dirty="0"/>
          </a:p>
        </p:txBody>
      </p:sp>
    </p:spTree>
    <p:extLst>
      <p:ext uri="{BB962C8B-B14F-4D97-AF65-F5344CB8AC3E}">
        <p14:creationId xmlns:p14="http://schemas.microsoft.com/office/powerpoint/2010/main" val="3637925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20BFE-0881-4B45-BFEA-1F8FE1313176}"/>
              </a:ext>
            </a:extLst>
          </p:cNvPr>
          <p:cNvSpPr>
            <a:spLocks noGrp="1"/>
          </p:cNvSpPr>
          <p:nvPr>
            <p:ph type="title"/>
          </p:nvPr>
        </p:nvSpPr>
        <p:spPr>
          <a:xfrm>
            <a:off x="629841" y="365128"/>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0E8BA7-B58F-44C8-8AF0-F99E77A5ADD4}"/>
              </a:ext>
            </a:extLst>
          </p:cNvPr>
          <p:cNvSpPr>
            <a:spLocks noGrp="1"/>
          </p:cNvSpPr>
          <p:nvPr>
            <p:ph type="body" idx="1"/>
          </p:nvPr>
        </p:nvSpPr>
        <p:spPr>
          <a:xfrm>
            <a:off x="629842" y="1681163"/>
            <a:ext cx="3868340" cy="82391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BE5BD66-7527-4C7F-901C-A131D923E91A}"/>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DA90D93-E603-498C-940B-1A9657151D9C}"/>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8A1DDFF0-2CED-42F1-9520-2FAABCBAAE35}"/>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235F679-E11D-4079-9650-4B4823667B28}"/>
              </a:ext>
            </a:extLst>
          </p:cNvPr>
          <p:cNvSpPr>
            <a:spLocks noGrp="1"/>
          </p:cNvSpPr>
          <p:nvPr>
            <p:ph type="dt" sz="half" idx="10"/>
          </p:nvPr>
        </p:nvSpPr>
        <p:spPr/>
        <p:txBody>
          <a:bodyPr/>
          <a:lstStyle/>
          <a:p>
            <a:fld id="{832DE2E8-3026-40C7-83A7-8512ED7DC32A}" type="datetimeFigureOut">
              <a:rPr lang="en-IN" smtClean="0"/>
              <a:t>23-07-2021</a:t>
            </a:fld>
            <a:endParaRPr lang="en-IN" dirty="0"/>
          </a:p>
        </p:txBody>
      </p:sp>
      <p:sp>
        <p:nvSpPr>
          <p:cNvPr id="8" name="Footer Placeholder 7">
            <a:extLst>
              <a:ext uri="{FF2B5EF4-FFF2-40B4-BE49-F238E27FC236}">
                <a16:creationId xmlns:a16="http://schemas.microsoft.com/office/drawing/2014/main" id="{C9B83961-C4C0-4613-9CCE-4A4EFC1EA483}"/>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0583E782-6CF0-4738-8F82-6ECC5612E812}"/>
              </a:ext>
            </a:extLst>
          </p:cNvPr>
          <p:cNvSpPr>
            <a:spLocks noGrp="1"/>
          </p:cNvSpPr>
          <p:nvPr>
            <p:ph type="sldNum" sz="quarter" idx="12"/>
          </p:nvPr>
        </p:nvSpPr>
        <p:spPr/>
        <p:txBody>
          <a:bodyPr/>
          <a:lstStyle/>
          <a:p>
            <a:fld id="{5F29E523-82DF-49BC-96A3-B6688ADFD1B1}" type="slidenum">
              <a:rPr lang="en-IN" smtClean="0"/>
              <a:t>‹#›</a:t>
            </a:fld>
            <a:endParaRPr lang="en-IN" dirty="0"/>
          </a:p>
        </p:txBody>
      </p:sp>
    </p:spTree>
    <p:extLst>
      <p:ext uri="{BB962C8B-B14F-4D97-AF65-F5344CB8AC3E}">
        <p14:creationId xmlns:p14="http://schemas.microsoft.com/office/powerpoint/2010/main" val="2884950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22AD8-3B3B-48E5-9E74-FD69901F7B1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F6BE7ED-BEB2-4F28-BC84-F647AECCBC1D}"/>
              </a:ext>
            </a:extLst>
          </p:cNvPr>
          <p:cNvSpPr>
            <a:spLocks noGrp="1"/>
          </p:cNvSpPr>
          <p:nvPr>
            <p:ph type="dt" sz="half" idx="10"/>
          </p:nvPr>
        </p:nvSpPr>
        <p:spPr/>
        <p:txBody>
          <a:bodyPr/>
          <a:lstStyle/>
          <a:p>
            <a:fld id="{832DE2E8-3026-40C7-83A7-8512ED7DC32A}" type="datetimeFigureOut">
              <a:rPr lang="en-IN" smtClean="0"/>
              <a:t>23-07-2021</a:t>
            </a:fld>
            <a:endParaRPr lang="en-IN" dirty="0"/>
          </a:p>
        </p:txBody>
      </p:sp>
      <p:sp>
        <p:nvSpPr>
          <p:cNvPr id="4" name="Footer Placeholder 3">
            <a:extLst>
              <a:ext uri="{FF2B5EF4-FFF2-40B4-BE49-F238E27FC236}">
                <a16:creationId xmlns:a16="http://schemas.microsoft.com/office/drawing/2014/main" id="{870B1C54-9B26-420A-8AFB-96114B5B7CCF}"/>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F64F3BC7-05C7-434E-82E7-8817844AF4A8}"/>
              </a:ext>
            </a:extLst>
          </p:cNvPr>
          <p:cNvSpPr>
            <a:spLocks noGrp="1"/>
          </p:cNvSpPr>
          <p:nvPr>
            <p:ph type="sldNum" sz="quarter" idx="12"/>
          </p:nvPr>
        </p:nvSpPr>
        <p:spPr/>
        <p:txBody>
          <a:bodyPr/>
          <a:lstStyle/>
          <a:p>
            <a:fld id="{5F29E523-82DF-49BC-96A3-B6688ADFD1B1}" type="slidenum">
              <a:rPr lang="en-IN" smtClean="0"/>
              <a:t>‹#›</a:t>
            </a:fld>
            <a:endParaRPr lang="en-IN" dirty="0"/>
          </a:p>
        </p:txBody>
      </p:sp>
    </p:spTree>
    <p:extLst>
      <p:ext uri="{BB962C8B-B14F-4D97-AF65-F5344CB8AC3E}">
        <p14:creationId xmlns:p14="http://schemas.microsoft.com/office/powerpoint/2010/main" val="1962725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D5A58D-EF48-4CA8-B2BD-B56941B79C48}"/>
              </a:ext>
            </a:extLst>
          </p:cNvPr>
          <p:cNvSpPr>
            <a:spLocks noGrp="1"/>
          </p:cNvSpPr>
          <p:nvPr>
            <p:ph type="dt" sz="half" idx="10"/>
          </p:nvPr>
        </p:nvSpPr>
        <p:spPr/>
        <p:txBody>
          <a:bodyPr/>
          <a:lstStyle/>
          <a:p>
            <a:fld id="{832DE2E8-3026-40C7-83A7-8512ED7DC32A}" type="datetimeFigureOut">
              <a:rPr lang="en-IN" smtClean="0"/>
              <a:t>23-07-2021</a:t>
            </a:fld>
            <a:endParaRPr lang="en-IN" dirty="0"/>
          </a:p>
        </p:txBody>
      </p:sp>
      <p:sp>
        <p:nvSpPr>
          <p:cNvPr id="3" name="Footer Placeholder 2">
            <a:extLst>
              <a:ext uri="{FF2B5EF4-FFF2-40B4-BE49-F238E27FC236}">
                <a16:creationId xmlns:a16="http://schemas.microsoft.com/office/drawing/2014/main" id="{FB9F8ABE-63E2-42EB-BC0D-E4A201966F0F}"/>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2F1F1F15-2EAD-42F4-B21E-396884200511}"/>
              </a:ext>
            </a:extLst>
          </p:cNvPr>
          <p:cNvSpPr>
            <a:spLocks noGrp="1"/>
          </p:cNvSpPr>
          <p:nvPr>
            <p:ph type="sldNum" sz="quarter" idx="12"/>
          </p:nvPr>
        </p:nvSpPr>
        <p:spPr/>
        <p:txBody>
          <a:bodyPr/>
          <a:lstStyle/>
          <a:p>
            <a:fld id="{5F29E523-82DF-49BC-96A3-B6688ADFD1B1}" type="slidenum">
              <a:rPr lang="en-IN" smtClean="0"/>
              <a:t>‹#›</a:t>
            </a:fld>
            <a:endParaRPr lang="en-IN" dirty="0"/>
          </a:p>
        </p:txBody>
      </p:sp>
    </p:spTree>
    <p:extLst>
      <p:ext uri="{BB962C8B-B14F-4D97-AF65-F5344CB8AC3E}">
        <p14:creationId xmlns:p14="http://schemas.microsoft.com/office/powerpoint/2010/main" val="1958794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04271-5782-4BA7-92A1-2B68B0554C93}"/>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F900DE9-49FD-4D25-9EE8-A15884A32290}"/>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6FB830-FC0D-43CA-9A2B-129308FC6A06}"/>
              </a:ext>
            </a:extLst>
          </p:cNvPr>
          <p:cNvSpPr>
            <a:spLocks noGrp="1"/>
          </p:cNvSpPr>
          <p:nvPr>
            <p:ph type="body" sz="half" idx="2"/>
          </p:nvPr>
        </p:nvSpPr>
        <p:spPr>
          <a:xfrm>
            <a:off x="629841" y="2057400"/>
            <a:ext cx="2949178" cy="3811588"/>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367B569-57E1-43BD-98EE-303065E86991}"/>
              </a:ext>
            </a:extLst>
          </p:cNvPr>
          <p:cNvSpPr>
            <a:spLocks noGrp="1"/>
          </p:cNvSpPr>
          <p:nvPr>
            <p:ph type="dt" sz="half" idx="10"/>
          </p:nvPr>
        </p:nvSpPr>
        <p:spPr/>
        <p:txBody>
          <a:bodyPr/>
          <a:lstStyle/>
          <a:p>
            <a:fld id="{832DE2E8-3026-40C7-83A7-8512ED7DC32A}" type="datetimeFigureOut">
              <a:rPr lang="en-IN" smtClean="0"/>
              <a:t>23-07-2021</a:t>
            </a:fld>
            <a:endParaRPr lang="en-IN" dirty="0"/>
          </a:p>
        </p:txBody>
      </p:sp>
      <p:sp>
        <p:nvSpPr>
          <p:cNvPr id="6" name="Footer Placeholder 5">
            <a:extLst>
              <a:ext uri="{FF2B5EF4-FFF2-40B4-BE49-F238E27FC236}">
                <a16:creationId xmlns:a16="http://schemas.microsoft.com/office/drawing/2014/main" id="{A12D15C6-5E02-49E6-890E-E49D040908F0}"/>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EB0D6F62-6B8F-4781-9200-456B636DA297}"/>
              </a:ext>
            </a:extLst>
          </p:cNvPr>
          <p:cNvSpPr>
            <a:spLocks noGrp="1"/>
          </p:cNvSpPr>
          <p:nvPr>
            <p:ph type="sldNum" sz="quarter" idx="12"/>
          </p:nvPr>
        </p:nvSpPr>
        <p:spPr/>
        <p:txBody>
          <a:bodyPr/>
          <a:lstStyle/>
          <a:p>
            <a:fld id="{5F29E523-82DF-49BC-96A3-B6688ADFD1B1}" type="slidenum">
              <a:rPr lang="en-IN" smtClean="0"/>
              <a:t>‹#›</a:t>
            </a:fld>
            <a:endParaRPr lang="en-IN" dirty="0"/>
          </a:p>
        </p:txBody>
      </p:sp>
    </p:spTree>
    <p:extLst>
      <p:ext uri="{BB962C8B-B14F-4D97-AF65-F5344CB8AC3E}">
        <p14:creationId xmlns:p14="http://schemas.microsoft.com/office/powerpoint/2010/main" val="1457003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F42B9-2780-4FA5-8885-A8A6F4695A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AD6E02-18DC-4B15-8482-90376559F548}"/>
              </a:ext>
            </a:extLst>
          </p:cNvPr>
          <p:cNvSpPr>
            <a:spLocks noGrp="1"/>
          </p:cNvSpPr>
          <p:nvPr>
            <p:ph type="pic" idx="1"/>
          </p:nvPr>
        </p:nvSpPr>
        <p:spPr>
          <a:xfrm>
            <a:off x="3887391" y="987428"/>
            <a:ext cx="4629150" cy="4873625"/>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IN" dirty="0"/>
          </a:p>
        </p:txBody>
      </p:sp>
      <p:sp>
        <p:nvSpPr>
          <p:cNvPr id="4" name="Text Placeholder 3">
            <a:extLst>
              <a:ext uri="{FF2B5EF4-FFF2-40B4-BE49-F238E27FC236}">
                <a16:creationId xmlns:a16="http://schemas.microsoft.com/office/drawing/2014/main" id="{F9C5F30E-822B-48F8-A0DE-F04B0AB635EB}"/>
              </a:ext>
            </a:extLst>
          </p:cNvPr>
          <p:cNvSpPr>
            <a:spLocks noGrp="1"/>
          </p:cNvSpPr>
          <p:nvPr>
            <p:ph type="body" sz="half" idx="2"/>
          </p:nvPr>
        </p:nvSpPr>
        <p:spPr>
          <a:xfrm>
            <a:off x="629841" y="2057400"/>
            <a:ext cx="2949178" cy="3811588"/>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288D154-0D91-43A9-8C22-85DFD5CB2CC2}"/>
              </a:ext>
            </a:extLst>
          </p:cNvPr>
          <p:cNvSpPr>
            <a:spLocks noGrp="1"/>
          </p:cNvSpPr>
          <p:nvPr>
            <p:ph type="dt" sz="half" idx="10"/>
          </p:nvPr>
        </p:nvSpPr>
        <p:spPr/>
        <p:txBody>
          <a:bodyPr/>
          <a:lstStyle/>
          <a:p>
            <a:fld id="{832DE2E8-3026-40C7-83A7-8512ED7DC32A}" type="datetimeFigureOut">
              <a:rPr lang="en-IN" smtClean="0"/>
              <a:t>23-07-2021</a:t>
            </a:fld>
            <a:endParaRPr lang="en-IN" dirty="0"/>
          </a:p>
        </p:txBody>
      </p:sp>
      <p:sp>
        <p:nvSpPr>
          <p:cNvPr id="6" name="Footer Placeholder 5">
            <a:extLst>
              <a:ext uri="{FF2B5EF4-FFF2-40B4-BE49-F238E27FC236}">
                <a16:creationId xmlns:a16="http://schemas.microsoft.com/office/drawing/2014/main" id="{2F78E1AC-CB1E-44A3-89D5-0849187DA872}"/>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1E9A4FEE-430D-40B7-B39F-DE3F4A3AAB3F}"/>
              </a:ext>
            </a:extLst>
          </p:cNvPr>
          <p:cNvSpPr>
            <a:spLocks noGrp="1"/>
          </p:cNvSpPr>
          <p:nvPr>
            <p:ph type="sldNum" sz="quarter" idx="12"/>
          </p:nvPr>
        </p:nvSpPr>
        <p:spPr/>
        <p:txBody>
          <a:bodyPr/>
          <a:lstStyle/>
          <a:p>
            <a:fld id="{5F29E523-82DF-49BC-96A3-B6688ADFD1B1}" type="slidenum">
              <a:rPr lang="en-IN" smtClean="0"/>
              <a:t>‹#›</a:t>
            </a:fld>
            <a:endParaRPr lang="en-IN" dirty="0"/>
          </a:p>
        </p:txBody>
      </p:sp>
    </p:spTree>
    <p:extLst>
      <p:ext uri="{BB962C8B-B14F-4D97-AF65-F5344CB8AC3E}">
        <p14:creationId xmlns:p14="http://schemas.microsoft.com/office/powerpoint/2010/main" val="240129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1.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6D47E2-EC27-4FF4-9E7B-A60E9EB116FE}"/>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0E01AE-2F8D-42D5-8B5A-466E1112A673}"/>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EEDCE0-4988-401D-B94F-B91076684CA8}"/>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32DE2E8-3026-40C7-83A7-8512ED7DC32A}" type="datetimeFigureOut">
              <a:rPr lang="en-IN" smtClean="0"/>
              <a:t>23-07-2021</a:t>
            </a:fld>
            <a:endParaRPr lang="en-IN" dirty="0"/>
          </a:p>
        </p:txBody>
      </p:sp>
      <p:sp>
        <p:nvSpPr>
          <p:cNvPr id="5" name="Footer Placeholder 4">
            <a:extLst>
              <a:ext uri="{FF2B5EF4-FFF2-40B4-BE49-F238E27FC236}">
                <a16:creationId xmlns:a16="http://schemas.microsoft.com/office/drawing/2014/main" id="{EEF9C197-421F-4BAB-8FF4-1AE482667BEB}"/>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D12E7DCA-BCBC-4DB2-B55D-93488D8402A9}"/>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F29E523-82DF-49BC-96A3-B6688ADFD1B1}" type="slidenum">
              <a:rPr lang="en-IN" smtClean="0"/>
              <a:t>‹#›</a:t>
            </a:fld>
            <a:endParaRPr lang="en-IN" dirty="0"/>
          </a:p>
        </p:txBody>
      </p:sp>
    </p:spTree>
    <p:extLst>
      <p:ext uri="{BB962C8B-B14F-4D97-AF65-F5344CB8AC3E}">
        <p14:creationId xmlns:p14="http://schemas.microsoft.com/office/powerpoint/2010/main" val="2469214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708C82-19FB-43F1-A512-743BE5775BC9}"/>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593D2FB-26A6-4302-8817-AECD55E43864}"/>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9D2436D-1867-4588-A279-CDB61136086E}"/>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3116595F-884F-437A-A32A-AA834D9CCFC3}"/>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7">
            <a:extLst>
              <a:ext uri="{FF2B5EF4-FFF2-40B4-BE49-F238E27FC236}">
                <a16:creationId xmlns:a16="http://schemas.microsoft.com/office/drawing/2014/main" id="{0700EBF9-B379-4A00-B181-88553A79662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2" name="Footer Placeholder 6">
            <a:extLst>
              <a:ext uri="{FF2B5EF4-FFF2-40B4-BE49-F238E27FC236}">
                <a16:creationId xmlns:a16="http://schemas.microsoft.com/office/drawing/2014/main" id="{F925D3FE-1129-40B4-A6C3-10078010A2FE}"/>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ChemAnalyst</a:t>
            </a:r>
          </a:p>
        </p:txBody>
      </p:sp>
      <p:pic>
        <p:nvPicPr>
          <p:cNvPr id="13" name="object 26">
            <a:extLst>
              <a:ext uri="{FF2B5EF4-FFF2-40B4-BE49-F238E27FC236}">
                <a16:creationId xmlns:a16="http://schemas.microsoft.com/office/drawing/2014/main" id="{C65D67D9-6C65-4AE9-B237-CE9A28767CFA}"/>
              </a:ext>
            </a:extLst>
          </p:cNvPr>
          <p:cNvPicPr>
            <a:picLocks noChangeArrowheads="1"/>
          </p:cNvPicPr>
          <p:nvPr userDrawn="1"/>
        </p:nvPicPr>
        <p:blipFill>
          <a:blip r:embed="rId23">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79250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2" r:id="rId17"/>
    <p:sldLayoutId id="2147483693" r:id="rId18"/>
    <p:sldLayoutId id="2147483695" r:id="rId19"/>
    <p:sldLayoutId id="2147483697" r:id="rId20"/>
    <p:sldLayoutId id="2147483698"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7.xml"/><Relationship Id="rId5" Type="http://schemas.openxmlformats.org/officeDocument/2006/relationships/chart" Target="../charts/chart4.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7.xml"/><Relationship Id="rId5" Type="http://schemas.openxmlformats.org/officeDocument/2006/relationships/chart" Target="../charts/chart9.xml"/><Relationship Id="rId4" Type="http://schemas.openxmlformats.org/officeDocument/2006/relationships/chart" Target="../charts/chart8.xml"/></Relationships>
</file>

<file path=ppt/slides/_rels/slide17.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1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1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chart" Target="../charts/chart30.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chart" Target="../charts/chart32.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chart" Target="../charts/chart33.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chart" Target="../charts/chart34.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1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4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chart" Target="../charts/chart36.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chart" Target="../charts/chart37.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chart" Target="../charts/chart38.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chart" Target="../charts/chart39.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chart" Target="../charts/chart40.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1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5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chart" Target="../charts/chart42.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chart" Target="../charts/chart43.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2" Type="http://schemas.openxmlformats.org/officeDocument/2006/relationships/chart" Target="../charts/chart44.xm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chart" Target="../charts/chart45.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chart" Target="../charts/chart46.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1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6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chart" Target="../charts/chart48.xml"/><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2" Type="http://schemas.openxmlformats.org/officeDocument/2006/relationships/chart" Target="../charts/chart49.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chart" Target="../charts/chart50.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67.xml.rels><?xml version="1.0" encoding="UTF-8" standalone="yes"?>
<Relationships xmlns="http://schemas.openxmlformats.org/package/2006/relationships"><Relationship Id="rId3" Type="http://schemas.openxmlformats.org/officeDocument/2006/relationships/chart" Target="../charts/chart53.xml"/><Relationship Id="rId2" Type="http://schemas.openxmlformats.org/officeDocument/2006/relationships/image" Target="../media/image10.png"/><Relationship Id="rId1" Type="http://schemas.openxmlformats.org/officeDocument/2006/relationships/slideLayout" Target="../slideLayouts/slideLayout31.xml"/><Relationship Id="rId4" Type="http://schemas.openxmlformats.org/officeDocument/2006/relationships/chart" Target="../charts/chart54.xml"/></Relationships>
</file>

<file path=ppt/slides/_rels/slide68.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eg"/><Relationship Id="rId1" Type="http://schemas.openxmlformats.org/officeDocument/2006/relationships/slideLayout" Target="../slideLayouts/slideLayout3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8.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33.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4.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34.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image" Target="../media/image35.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image" Target="../media/image36.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image" Target="../media/image37.png"/></Relationships>
</file>

<file path=ppt/slides/_rels/slide9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1.xml"/></Relationships>
</file>

<file path=ppt/slides/_rels/slide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1.xml"/></Relationships>
</file>

<file path=ppt/slides/_rels/slide9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jpeg"/><Relationship Id="rId2" Type="http://schemas.openxmlformats.org/officeDocument/2006/relationships/notesSlide" Target="../notesSlides/notesSlide10.xml"/><Relationship Id="rId16" Type="http://schemas.openxmlformats.org/officeDocument/2006/relationships/image" Target="../media/image53.jpg"/><Relationship Id="rId1" Type="http://schemas.openxmlformats.org/officeDocument/2006/relationships/slideLayout" Target="../slideLayouts/slideLayout2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le of blue rocks&#10;&#10;Description automatically generated with low confidence">
            <a:extLst>
              <a:ext uri="{FF2B5EF4-FFF2-40B4-BE49-F238E27FC236}">
                <a16:creationId xmlns:a16="http://schemas.microsoft.com/office/drawing/2014/main" id="{E0AAC456-609B-4074-9DC9-78789F901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51" y="0"/>
            <a:ext cx="5143500" cy="6423346"/>
          </a:xfrm>
          <a:prstGeom prst="rect">
            <a:avLst/>
          </a:prstGeom>
        </p:spPr>
      </p:pic>
      <p:pic>
        <p:nvPicPr>
          <p:cNvPr id="5" name="Picture 4">
            <a:extLst>
              <a:ext uri="{FF2B5EF4-FFF2-40B4-BE49-F238E27FC236}">
                <a16:creationId xmlns:a16="http://schemas.microsoft.com/office/drawing/2014/main" id="{E360B10F-E1E8-4449-BF11-16CAE5158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51" y="0"/>
            <a:ext cx="9144000" cy="6858000"/>
          </a:xfrm>
          <a:prstGeom prst="rect">
            <a:avLst/>
          </a:prstGeom>
        </p:spPr>
      </p:pic>
      <p:sp>
        <p:nvSpPr>
          <p:cNvPr id="7" name="Rectangle 6">
            <a:extLst>
              <a:ext uri="{FF2B5EF4-FFF2-40B4-BE49-F238E27FC236}">
                <a16:creationId xmlns:a16="http://schemas.microsoft.com/office/drawing/2014/main" id="{D040EB8B-01DC-41AC-B3B5-F3629668D16F}"/>
              </a:ext>
            </a:extLst>
          </p:cNvPr>
          <p:cNvSpPr/>
          <p:nvPr/>
        </p:nvSpPr>
        <p:spPr>
          <a:xfrm>
            <a:off x="3928276" y="3567299"/>
            <a:ext cx="5186069" cy="400110"/>
          </a:xfrm>
          <a:prstGeom prst="rect">
            <a:avLst/>
          </a:prstGeom>
          <a:noFill/>
        </p:spPr>
        <p:txBody>
          <a:bodyPr wrap="square">
            <a:spAutoFit/>
          </a:bodyPr>
          <a:lstStyle/>
          <a:p>
            <a:pPr lvl="0" algn="r" defTabSz="457200">
              <a:defRPr/>
            </a:pPr>
            <a:r>
              <a:rPr kumimoji="0" lang="en-IN"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ontserrat" panose="02000505000000020004" pitchFamily="2" charset="0"/>
                <a:ea typeface="Roboto" pitchFamily="2" charset="0"/>
                <a:cs typeface="Arial" panose="020B0604020202020204" pitchFamily="34" charset="0"/>
              </a:rPr>
              <a:t>SOUTH-EAST ASIA COPPER SULPHATE MARKET</a:t>
            </a:r>
            <a:endParaRPr kumimoji="0" 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ontserrat" panose="02000505000000020004" pitchFamily="2" charset="0"/>
              <a:ea typeface="Roboto" pitchFamily="2" charset="0"/>
              <a:cs typeface="Arial" panose="020B0604020202020204" pitchFamily="34" charset="0"/>
            </a:endParaRPr>
          </a:p>
        </p:txBody>
      </p:sp>
      <p:sp>
        <p:nvSpPr>
          <p:cNvPr id="9" name="Rectangle 8">
            <a:extLst>
              <a:ext uri="{FF2B5EF4-FFF2-40B4-BE49-F238E27FC236}">
                <a16:creationId xmlns:a16="http://schemas.microsoft.com/office/drawing/2014/main" id="{02CC8907-1147-4683-8B7E-F9786CF00758}"/>
              </a:ext>
            </a:extLst>
          </p:cNvPr>
          <p:cNvSpPr/>
          <p:nvPr/>
        </p:nvSpPr>
        <p:spPr>
          <a:xfrm>
            <a:off x="5675085" y="3974811"/>
            <a:ext cx="3439260" cy="1351588"/>
          </a:xfrm>
          <a:prstGeom prst="rect">
            <a:avLst/>
          </a:prstGeom>
          <a:noFill/>
        </p:spPr>
        <p:txBody>
          <a:bodyPr wrap="square">
            <a:spAutoFit/>
          </a:bodyPr>
          <a:lstStyle/>
          <a:p>
            <a:pPr lvl="0">
              <a:lnSpc>
                <a:spcPct val="150000"/>
              </a:lnSpc>
              <a:defRPr/>
            </a:pPr>
            <a:r>
              <a:rPr kumimoji="0" lang="en-US" sz="1400" b="0" i="0" u="none" strike="noStrike" kern="1200" cap="none" spc="15" normalizeH="0" baseline="0" noProof="0" dirty="0">
                <a:ln>
                  <a:noFill/>
                </a:ln>
                <a:solidFill>
                  <a:prstClr val="white"/>
                </a:solidFill>
                <a:effectLst/>
                <a:uLnTx/>
                <a:uFillTx/>
                <a:latin typeface="Montserrat" panose="02000505000000020004" pitchFamily="2" charset="0"/>
                <a:ea typeface="Verdana" panose="020B0604030504040204" pitchFamily="34" charset="0"/>
                <a:cs typeface="Arial" panose="020B0604020202020204" pitchFamily="34" charset="0"/>
              </a:rPr>
              <a:t>BY GRADE</a:t>
            </a:r>
            <a:r>
              <a:rPr lang="en-US" sz="1400" spc="15" dirty="0">
                <a:solidFill>
                  <a:prstClr val="white"/>
                </a:solidFill>
                <a:latin typeface="Montserrat" panose="02000505000000020004" pitchFamily="2" charset="0"/>
                <a:ea typeface="Verdana" panose="020B0604030504040204" pitchFamily="34" charset="0"/>
                <a:cs typeface="Arial" panose="020B0604020202020204" pitchFamily="34" charset="0"/>
              </a:rPr>
              <a:t>, </a:t>
            </a:r>
            <a:r>
              <a:rPr kumimoji="0" lang="en-US" sz="1400" b="0" i="0" u="none" strike="noStrike" kern="1200" cap="none" spc="15" normalizeH="0" baseline="0" noProof="0" dirty="0">
                <a:ln>
                  <a:noFill/>
                </a:ln>
                <a:solidFill>
                  <a:prstClr val="white"/>
                </a:solidFill>
                <a:effectLst/>
                <a:uLnTx/>
                <a:uFillTx/>
                <a:latin typeface="Montserrat" panose="02000505000000020004" pitchFamily="2" charset="0"/>
                <a:ea typeface="Verdana" panose="020B0604030504040204" pitchFamily="34" charset="0"/>
                <a:cs typeface="Arial" panose="020B0604020202020204" pitchFamily="34" charset="0"/>
              </a:rPr>
              <a:t>By END USE</a:t>
            </a:r>
            <a:r>
              <a:rPr lang="en-US" sz="1400" spc="15" dirty="0">
                <a:solidFill>
                  <a:prstClr val="white"/>
                </a:solidFill>
                <a:latin typeface="Montserrat" panose="02000505000000020004" pitchFamily="2" charset="0"/>
                <a:ea typeface="Verdana" panose="020B0604030504040204" pitchFamily="34" charset="0"/>
                <a:cs typeface="Arial" panose="020B0604020202020204" pitchFamily="34" charset="0"/>
              </a:rPr>
              <a:t>, </a:t>
            </a:r>
          </a:p>
          <a:p>
            <a:pPr lvl="0">
              <a:lnSpc>
                <a:spcPct val="150000"/>
              </a:lnSpc>
              <a:defRPr/>
            </a:pPr>
            <a:r>
              <a:rPr kumimoji="0" lang="en-US" sz="1400" b="0" i="0" u="none" strike="noStrike" kern="1200" cap="none" spc="15" normalizeH="0" baseline="0" noProof="0" dirty="0">
                <a:ln>
                  <a:noFill/>
                </a:ln>
                <a:solidFill>
                  <a:prstClr val="white"/>
                </a:solidFill>
                <a:effectLst/>
                <a:uLnTx/>
                <a:uFillTx/>
                <a:latin typeface="Montserrat" panose="02000505000000020004" pitchFamily="2" charset="0"/>
                <a:ea typeface="Verdana" panose="020B0604030504040204" pitchFamily="34" charset="0"/>
                <a:cs typeface="Arial" panose="020B0604020202020204" pitchFamily="34" charset="0"/>
              </a:rPr>
              <a:t>BY </a:t>
            </a:r>
            <a:r>
              <a:rPr lang="en-US" sz="1400" spc="15" dirty="0">
                <a:solidFill>
                  <a:prstClr val="white"/>
                </a:solidFill>
                <a:latin typeface="Montserrat" panose="02000505000000020004" pitchFamily="2" charset="0"/>
                <a:ea typeface="Verdana" panose="020B0604030504040204" pitchFamily="34" charset="0"/>
                <a:cs typeface="Arial" panose="020B0604020202020204" pitchFamily="34" charset="0"/>
              </a:rPr>
              <a:t>TYPE, BY COUNTRY, </a:t>
            </a:r>
          </a:p>
          <a:p>
            <a:pPr lvl="0">
              <a:lnSpc>
                <a:spcPct val="150000"/>
              </a:lnSpc>
              <a:defRPr/>
            </a:pPr>
            <a:r>
              <a:rPr lang="en-US" sz="1400" spc="15" dirty="0">
                <a:solidFill>
                  <a:prstClr val="white"/>
                </a:solidFill>
                <a:latin typeface="Montserrat" panose="02000505000000020004" pitchFamily="2" charset="0"/>
                <a:ea typeface="Verdana" panose="020B0604030504040204" pitchFamily="34" charset="0"/>
                <a:cs typeface="Arial" panose="020B0604020202020204" pitchFamily="34" charset="0"/>
              </a:rPr>
              <a:t>BY COMPANY</a:t>
            </a:r>
            <a:r>
              <a:rPr kumimoji="0" lang="en-US" sz="1400" b="0" i="0" u="none" strike="noStrike" kern="1200" cap="none" spc="15" normalizeH="0" baseline="0" noProof="0" dirty="0">
                <a:ln>
                  <a:noFill/>
                </a:ln>
                <a:solidFill>
                  <a:prstClr val="white"/>
                </a:solidFill>
                <a:effectLst/>
                <a:uLnTx/>
                <a:uFillTx/>
                <a:latin typeface="Montserrat" panose="02000505000000020004" pitchFamily="2" charset="0"/>
                <a:ea typeface="Verdana" panose="020B0604030504040204" pitchFamily="34" charset="0"/>
                <a:cs typeface="Arial" panose="020B0604020202020204" pitchFamily="34" charset="0"/>
              </a:rPr>
              <a:t>, COMPETITION, FORECAST &amp; OPPORTUNITIES</a:t>
            </a:r>
          </a:p>
        </p:txBody>
      </p:sp>
      <p:sp>
        <p:nvSpPr>
          <p:cNvPr id="10" name="Rectangle 9">
            <a:extLst>
              <a:ext uri="{FF2B5EF4-FFF2-40B4-BE49-F238E27FC236}">
                <a16:creationId xmlns:a16="http://schemas.microsoft.com/office/drawing/2014/main" id="{7F97623E-63C9-4705-A3C1-80FF69D6A2F1}"/>
              </a:ext>
            </a:extLst>
          </p:cNvPr>
          <p:cNvSpPr/>
          <p:nvPr/>
        </p:nvSpPr>
        <p:spPr>
          <a:xfrm>
            <a:off x="6933256" y="2996459"/>
            <a:ext cx="2010808" cy="671851"/>
          </a:xfrm>
          <a:prstGeom prst="rect">
            <a:avLst/>
          </a:prstGeom>
        </p:spPr>
        <p:txBody>
          <a:bodyPr wrap="none">
            <a:spAutoFit/>
          </a:bodyPr>
          <a:lstStyle/>
          <a:p>
            <a:pPr marL="0" marR="0" lvl="0" indent="0" algn="r" defTabSz="457200" rtl="0" eaLnBrk="1" fontAlgn="auto" latinLnBrk="0" hangingPunct="1">
              <a:lnSpc>
                <a:spcPct val="150000"/>
              </a:lnSpc>
              <a:spcBef>
                <a:spcPts val="0"/>
              </a:spcBef>
              <a:spcAft>
                <a:spcPts val="0"/>
              </a:spcAft>
              <a:buClrTx/>
              <a:buSzTx/>
              <a:buFontTx/>
              <a:buNone/>
              <a:tabLst/>
              <a:defRPr/>
            </a:pPr>
            <a:r>
              <a:rPr kumimoji="0" lang="en-IN" sz="2800" b="1" i="0" u="none" strike="noStrike" kern="1200" cap="none" spc="15" normalizeH="0" baseline="0" noProof="0" dirty="0">
                <a:ln>
                  <a:noFill/>
                </a:ln>
                <a:solidFill>
                  <a:prstClr val="white"/>
                </a:solidFill>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rPr>
              <a:t>2016 – 2026</a:t>
            </a:r>
            <a:endParaRPr kumimoji="0" lang="en-IN" sz="1800" b="1" i="0" u="none" strike="noStrike" kern="1200" cap="none" spc="15" normalizeH="0" baseline="0" noProof="0" dirty="0">
              <a:ln>
                <a:noFill/>
              </a:ln>
              <a:solidFill>
                <a:prstClr val="white"/>
              </a:solidFill>
              <a:effectLst>
                <a:outerShdw blurRad="38100" dist="38100" dir="2700000" algn="tl">
                  <a:srgbClr val="000000">
                    <a:alpha val="43137"/>
                  </a:srgbClr>
                </a:outerShdw>
              </a:effectLst>
              <a:uLnTx/>
              <a:uFillTx/>
              <a:latin typeface="Montserrat" panose="02000505000000020004" pitchFamily="2" charset="0"/>
              <a:ea typeface="Verdana" panose="020B060403050404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6A2C99C-8DD4-4A15-99CF-31BB04EB68FF}"/>
              </a:ext>
            </a:extLst>
          </p:cNvPr>
          <p:cNvSpPr txBox="1"/>
          <p:nvPr/>
        </p:nvSpPr>
        <p:spPr>
          <a:xfrm>
            <a:off x="0" y="6484901"/>
            <a:ext cx="3652566" cy="215444"/>
          </a:xfrm>
          <a:prstGeom prst="rect">
            <a:avLst/>
          </a:prstGeom>
          <a:solidFill>
            <a:schemeClr val="tx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300"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MARKET INTELLIGENCE . CONSULTING</a:t>
            </a:r>
          </a:p>
        </p:txBody>
      </p:sp>
      <p:sp>
        <p:nvSpPr>
          <p:cNvPr id="13" name="TextBox 12">
            <a:extLst>
              <a:ext uri="{FF2B5EF4-FFF2-40B4-BE49-F238E27FC236}">
                <a16:creationId xmlns:a16="http://schemas.microsoft.com/office/drawing/2014/main" id="{DF581A72-7173-4874-9EFE-53EBC255961A}"/>
              </a:ext>
            </a:extLst>
          </p:cNvPr>
          <p:cNvSpPr txBox="1"/>
          <p:nvPr/>
        </p:nvSpPr>
        <p:spPr>
          <a:xfrm>
            <a:off x="6733320" y="6423346"/>
            <a:ext cx="2410680"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E7E6E6">
                    <a:lumMod val="25000"/>
                  </a:srgbClr>
                </a:solidFill>
                <a:effectLst/>
                <a:uLnTx/>
                <a:uFillTx/>
                <a:latin typeface="Arial" panose="020B0604020202020204" pitchFamily="34" charset="0"/>
                <a:ea typeface="Verdana" panose="020B0604030504040204" pitchFamily="34" charset="0"/>
                <a:cs typeface="Arial" panose="020B0604020202020204" pitchFamily="34" charset="0"/>
              </a:rPr>
              <a:t>www.ChemAnalyst.com</a:t>
            </a:r>
          </a:p>
        </p:txBody>
      </p:sp>
      <p:pic>
        <p:nvPicPr>
          <p:cNvPr id="15" name="object 26">
            <a:extLst>
              <a:ext uri="{FF2B5EF4-FFF2-40B4-BE49-F238E27FC236}">
                <a16:creationId xmlns:a16="http://schemas.microsoft.com/office/drawing/2014/main" id="{F9F18002-B198-4E21-B1C0-5655FD02ACA0}"/>
              </a:ext>
            </a:extLst>
          </p:cNvPr>
          <p:cNvPicPr>
            <a:picLocks noChangeArrowheads="1"/>
          </p:cNvPicPr>
          <p:nvPr/>
        </p:nvPicPr>
        <p:blipFill>
          <a:blip r:embed="rId4">
            <a:extLst>
              <a:ext uri="{28A0092B-C50C-407E-A947-70E740481C1C}">
                <a14:useLocalDpi xmlns:a14="http://schemas.microsoft.com/office/drawing/2010/main" val="0"/>
              </a:ext>
            </a:extLst>
          </a:blip>
          <a:srcRect b="-833"/>
          <a:stretch>
            <a:fillRect/>
          </a:stretch>
        </p:blipFill>
        <p:spPr bwMode="auto">
          <a:xfrm>
            <a:off x="7329055" y="205715"/>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842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7A723762-FF80-4333-8355-0B25B76B2E40}"/>
              </a:ext>
            </a:extLst>
          </p:cNvPr>
          <p:cNvSpPr txBox="1">
            <a:spLocks/>
          </p:cNvSpPr>
          <p:nvPr/>
        </p:nvSpPr>
        <p:spPr>
          <a:xfrm>
            <a:off x="298236" y="234066"/>
            <a:ext cx="7863840" cy="296684"/>
          </a:xfrm>
          <a:prstGeom prst="rect">
            <a:avLst/>
          </a:prstGeom>
          <a:noFill/>
        </p:spPr>
        <p:txBody>
          <a:bodyPr vert="horz" wrap="square" lIns="91440" tIns="45720" rIns="91440" bIns="45720" rtlCol="0" anchor="ctr">
            <a:spAutoFit/>
          </a:bodyPr>
          <a:lstStyle>
            <a:defPPr>
              <a:defRPr lang="en-US"/>
            </a:defPPr>
            <a:lvl1pPr lvl="0">
              <a:lnSpc>
                <a:spcPts val="1700"/>
              </a:lnSpc>
              <a:spcBef>
                <a:spcPct val="0"/>
              </a:spcBef>
              <a:buNone/>
              <a:defRPr sz="1400" b="1">
                <a:solidFill>
                  <a:prstClr val="black"/>
                </a:solidFill>
                <a:latin typeface="Arial" panose="020B0604020202020204" pitchFamily="34" charset="0"/>
                <a:ea typeface="+mj-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700"/>
              </a:lnSpc>
              <a:spcBef>
                <a:spcPct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Research Methodology</a:t>
            </a:r>
          </a:p>
        </p:txBody>
      </p:sp>
      <p:sp>
        <p:nvSpPr>
          <p:cNvPr id="4" name="Subtitle 5">
            <a:extLst>
              <a:ext uri="{FF2B5EF4-FFF2-40B4-BE49-F238E27FC236}">
                <a16:creationId xmlns:a16="http://schemas.microsoft.com/office/drawing/2014/main" id="{A464F027-6ED5-4F2C-8610-4F7410108521}"/>
              </a:ext>
            </a:extLst>
          </p:cNvPr>
          <p:cNvSpPr txBox="1">
            <a:spLocks/>
          </p:cNvSpPr>
          <p:nvPr/>
        </p:nvSpPr>
        <p:spPr>
          <a:xfrm>
            <a:off x="215899" y="678933"/>
            <a:ext cx="8569325" cy="5789737"/>
          </a:xfrm>
          <a:prstGeom prst="rect">
            <a:avLst/>
          </a:prstGeom>
        </p:spPr>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250000"/>
              </a:lnSpc>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Respondents were asked about the current and future market growth rates, as well as market shares By </a:t>
            </a:r>
            <a:r>
              <a:rPr lang="en-IN" dirty="0">
                <a:solidFill>
                  <a:prstClr val="black"/>
                </a:solidFill>
              </a:rPr>
              <a:t>Type</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a:t>
            </a:r>
            <a:r>
              <a:rPr kumimoji="0" lang="en-IN"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a:t>
            </a:r>
            <a:r>
              <a:rPr lang="en-IN" dirty="0">
                <a:solidFill>
                  <a:prstClr val="black"/>
                </a:solidFill>
              </a:rPr>
              <a:t>y Grade, By Country and By C</a:t>
            </a:r>
            <a:r>
              <a:rPr kumimoji="0" lang="en-IN" sz="10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ompany</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Removing the outlier responses, the geometric mean of growth estimates and provider wise revenue shares generated across various segments were considered, to arrive at the final revenue shares. Revenue shares generated across various segments were further triangulated from other stakeholders</a:t>
            </a:r>
          </a:p>
          <a:p>
            <a:pPr marL="0" marR="0" lvl="0" indent="0" algn="just" defTabSz="914400" rtl="0" eaLnBrk="1" fontAlgn="auto" latinLnBrk="0" hangingPunct="1">
              <a:lnSpc>
                <a:spcPct val="250000"/>
              </a:lnSpc>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Methodology Followed for Calculation of Market Shares: </a:t>
            </a:r>
          </a:p>
          <a:p>
            <a:pPr lvl="0">
              <a:lnSpc>
                <a:spcPct val="250000"/>
              </a:lnSpc>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Market shares </a:t>
            </a:r>
            <a:r>
              <a:rPr lang="en-IN" dirty="0">
                <a:solidFill>
                  <a:prstClr val="black"/>
                </a:solidFill>
              </a:rPr>
              <a:t>by source, By Type</a:t>
            </a:r>
            <a:r>
              <a:rPr lang="en-IN" dirty="0">
                <a:solidFill>
                  <a:srgbClr val="E7E6E6">
                    <a:lumMod val="25000"/>
                  </a:srgbClr>
                </a:solidFill>
              </a:rPr>
              <a:t>, </a:t>
            </a:r>
            <a:r>
              <a:rPr lang="en-IN" dirty="0">
                <a:solidFill>
                  <a:prstClr val="black"/>
                </a:solidFill>
              </a:rPr>
              <a:t>By End Use, By Grade, By Country and By Company were calculated based on the responses received through primary surveys with industry experts, in which the respondents were asked about the market shares of the leading Copper Sulphate supplier in South East Asia. The final shares were calculated by taking the geometric mean of the responses gathered from key opinion leaders after eliminating the outliers. Moreover, respondents were asked about the leading companies.</a:t>
            </a:r>
          </a:p>
          <a:p>
            <a:pPr marL="0" marR="0" lvl="0" indent="0" algn="just" defTabSz="914400" rtl="0" eaLnBrk="1" fontAlgn="auto" latinLnBrk="0" hangingPunct="1">
              <a:lnSpc>
                <a:spcPct val="250000"/>
              </a:lnSpc>
              <a:spcBef>
                <a:spcPts val="100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Methodology Followed for Forecasting: </a:t>
            </a:r>
          </a:p>
          <a:p>
            <a:pPr marL="171450" marR="0" lvl="0" indent="-171450" algn="just" defTabSz="914400" rtl="0" eaLnBrk="1" fontAlgn="auto" latinLnBrk="0" hangingPunct="1">
              <a:lnSpc>
                <a:spcPct val="250000"/>
              </a:lnSpc>
              <a:spcBef>
                <a:spcPts val="1000"/>
              </a:spcBef>
              <a:spcAft>
                <a:spcPts val="0"/>
              </a:spcAft>
              <a:buClrTx/>
              <a:buSzTx/>
              <a:buFontTx/>
              <a:buBlip>
                <a:blip r:embed="rId2"/>
              </a:buBlip>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ChemAnalyst performed periodical checks on data collected through the surveys with logical checks and analyzed the survey results in SPSS/Tableau Software.</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36679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7A723762-FF80-4333-8355-0B25B76B2E40}"/>
              </a:ext>
            </a:extLst>
          </p:cNvPr>
          <p:cNvSpPr txBox="1">
            <a:spLocks/>
          </p:cNvSpPr>
          <p:nvPr/>
        </p:nvSpPr>
        <p:spPr>
          <a:xfrm>
            <a:off x="298236" y="234066"/>
            <a:ext cx="7863840" cy="296684"/>
          </a:xfrm>
          <a:prstGeom prst="rect">
            <a:avLst/>
          </a:prstGeom>
          <a:noFill/>
        </p:spPr>
        <p:txBody>
          <a:bodyPr vert="horz" wrap="square" lIns="91440" tIns="45720" rIns="91440" bIns="45720" rtlCol="0" anchor="ctr">
            <a:spAutoFit/>
          </a:bodyPr>
          <a:lstStyle>
            <a:defPPr>
              <a:defRPr lang="en-US"/>
            </a:defPPr>
            <a:lvl1pPr lvl="0">
              <a:lnSpc>
                <a:spcPts val="1700"/>
              </a:lnSpc>
              <a:spcBef>
                <a:spcPct val="0"/>
              </a:spcBef>
              <a:buNone/>
              <a:defRPr sz="1400" b="1">
                <a:solidFill>
                  <a:prstClr val="black"/>
                </a:solidFill>
                <a:latin typeface="Arial" panose="020B0604020202020204" pitchFamily="34" charset="0"/>
                <a:ea typeface="+mj-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700"/>
              </a:lnSpc>
              <a:spcBef>
                <a:spcPct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Research Methodology</a:t>
            </a:r>
          </a:p>
        </p:txBody>
      </p:sp>
      <p:sp>
        <p:nvSpPr>
          <p:cNvPr id="5" name="Subtitle 5">
            <a:extLst>
              <a:ext uri="{FF2B5EF4-FFF2-40B4-BE49-F238E27FC236}">
                <a16:creationId xmlns:a16="http://schemas.microsoft.com/office/drawing/2014/main" id="{C666B8ED-F85F-4C56-BBAE-3351D2AF3D81}"/>
              </a:ext>
            </a:extLst>
          </p:cNvPr>
          <p:cNvSpPr txBox="1">
            <a:spLocks/>
          </p:cNvSpPr>
          <p:nvPr/>
        </p:nvSpPr>
        <p:spPr>
          <a:xfrm>
            <a:off x="234950" y="728120"/>
            <a:ext cx="8550275" cy="3565583"/>
          </a:xfrm>
          <a:prstGeom prst="rect">
            <a:avLst/>
          </a:prstGeom>
        </p:spPr>
        <p:txBody>
          <a:bodyPr>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Data triangulation techniques were applied to fill the gaps and to present a more meaningful picture of the market. To forecast </a:t>
            </a:r>
            <a:r>
              <a:rPr kumimoji="0" lang="en-IN" sz="10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Sout</a:t>
            </a:r>
            <a:r>
              <a:rPr lang="en-IN" dirty="0">
                <a:solidFill>
                  <a:prstClr val="black"/>
                </a:solidFill>
              </a:rPr>
              <a:t>h-East </a:t>
            </a:r>
            <a:r>
              <a:rPr lang="en-US" dirty="0">
                <a:solidFill>
                  <a:prstClr val="black"/>
                </a:solidFill>
              </a:rPr>
              <a:t>Asia Copper Sulphate market</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ChemAnalyst  used various forecast techniques such as:</a:t>
            </a:r>
          </a:p>
          <a:p>
            <a:pPr marL="800100" marR="0" lvl="1" indent="-342900" algn="l" defTabSz="914400" rtl="0" eaLnBrk="1" fontAlgn="auto" latinLnBrk="0" hangingPunct="1">
              <a:lnSpc>
                <a:spcPct val="200000"/>
              </a:lnSpc>
              <a:spcBef>
                <a:spcPts val="500"/>
              </a:spcBef>
              <a:spcAft>
                <a:spcPts val="0"/>
              </a:spcAft>
              <a:buClrTx/>
              <a:buSzTx/>
              <a:buFont typeface="Courier New" panose="02070309020205020404" pitchFamily="49" charset="0"/>
              <a:buChar char="o"/>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Moving Average</a:t>
            </a:r>
          </a:p>
          <a:p>
            <a:pPr marL="800100" marR="0" lvl="1" indent="-342900" algn="l" defTabSz="914400" rtl="0" eaLnBrk="1" fontAlgn="auto" latinLnBrk="0" hangingPunct="1">
              <a:lnSpc>
                <a:spcPct val="200000"/>
              </a:lnSpc>
              <a:spcBef>
                <a:spcPts val="500"/>
              </a:spcBef>
              <a:spcAft>
                <a:spcPts val="0"/>
              </a:spcAft>
              <a:buClrTx/>
              <a:buSzTx/>
              <a:buFont typeface="Courier New" panose="02070309020205020404" pitchFamily="49" charset="0"/>
              <a:buChar char="o"/>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Time Series Analysis </a:t>
            </a:r>
          </a:p>
          <a:p>
            <a:pPr marL="800100" marR="0" lvl="1" indent="-342900" algn="l" defTabSz="914400" rtl="0" eaLnBrk="1" fontAlgn="auto" latinLnBrk="0" hangingPunct="1">
              <a:lnSpc>
                <a:spcPct val="200000"/>
              </a:lnSpc>
              <a:spcBef>
                <a:spcPts val="500"/>
              </a:spcBef>
              <a:spcAft>
                <a:spcPts val="0"/>
              </a:spcAft>
              <a:buClrTx/>
              <a:buSzTx/>
              <a:buFont typeface="Courier New" panose="02070309020205020404" pitchFamily="49" charset="0"/>
              <a:buChar char="o"/>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Regression Analysis</a:t>
            </a:r>
          </a:p>
          <a:p>
            <a:pPr marL="800100" marR="0" lvl="1" indent="-342900" algn="l" defTabSz="914400" rtl="0" eaLnBrk="1" fontAlgn="auto" latinLnBrk="0" hangingPunct="1">
              <a:lnSpc>
                <a:spcPct val="200000"/>
              </a:lnSpc>
              <a:spcBef>
                <a:spcPts val="500"/>
              </a:spcBef>
              <a:spcAft>
                <a:spcPts val="0"/>
              </a:spcAft>
              <a:buClrTx/>
              <a:buSzTx/>
              <a:buFont typeface="Courier New" panose="02070309020205020404" pitchFamily="49" charset="0"/>
              <a:buChar char="o"/>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Econometric and Judgmental Analysis</a:t>
            </a:r>
          </a:p>
          <a:p>
            <a:pPr marL="0" marR="0" lvl="0" indent="0" algn="just" defTabSz="914400" rtl="0" eaLnBrk="1" fontAlgn="auto" latinLnBrk="0" hangingPunct="1">
              <a:lnSpc>
                <a:spcPct val="200000"/>
              </a:lnSpc>
              <a:spcBef>
                <a:spcPts val="1000"/>
              </a:spcBef>
              <a:spcAft>
                <a:spcPts val="0"/>
              </a:spcAft>
              <a:buClrTx/>
              <a:buSzTx/>
              <a:buFontTx/>
              <a:buNone/>
              <a:tabLst/>
              <a:defRPr/>
            </a:pPr>
            <a:r>
              <a:rPr lang="en-IN" dirty="0">
                <a:solidFill>
                  <a:prstClr val="black"/>
                </a:solidFill>
              </a:rPr>
              <a:t>ChemAnalyst</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used its own forecast tool, which is based on the growth of various allied industries in respective regions. ChemAnalyst also used the impact analysis during short, medium- and long-term period to estimate and analyze market demand scenario. </a:t>
            </a:r>
          </a:p>
        </p:txBody>
      </p:sp>
      <p:graphicFrame>
        <p:nvGraphicFramePr>
          <p:cNvPr id="6" name="Table 5">
            <a:extLst>
              <a:ext uri="{FF2B5EF4-FFF2-40B4-BE49-F238E27FC236}">
                <a16:creationId xmlns:a16="http://schemas.microsoft.com/office/drawing/2014/main" id="{E3C3BC7E-0C23-495A-9521-136FA9237095}"/>
              </a:ext>
            </a:extLst>
          </p:cNvPr>
          <p:cNvGraphicFramePr>
            <a:graphicFrameLocks noGrp="1"/>
          </p:cNvGraphicFramePr>
          <p:nvPr/>
        </p:nvGraphicFramePr>
        <p:xfrm>
          <a:off x="377371" y="4175150"/>
          <a:ext cx="8287658" cy="1850975"/>
        </p:xfrm>
        <a:graphic>
          <a:graphicData uri="http://schemas.openxmlformats.org/drawingml/2006/table">
            <a:tbl>
              <a:tblPr firstRow="1" bandRow="1">
                <a:tableStyleId>{2D5ABB26-0587-4C30-8999-92F81FD0307C}</a:tableStyleId>
              </a:tblPr>
              <a:tblGrid>
                <a:gridCol w="2120888">
                  <a:extLst>
                    <a:ext uri="{9D8B030D-6E8A-4147-A177-3AD203B41FA5}">
                      <a16:colId xmlns:a16="http://schemas.microsoft.com/office/drawing/2014/main" val="2767272257"/>
                    </a:ext>
                  </a:extLst>
                </a:gridCol>
                <a:gridCol w="6166770">
                  <a:extLst>
                    <a:ext uri="{9D8B030D-6E8A-4147-A177-3AD203B41FA5}">
                      <a16:colId xmlns:a16="http://schemas.microsoft.com/office/drawing/2014/main" val="349298002"/>
                    </a:ext>
                  </a:extLst>
                </a:gridCol>
              </a:tblGrid>
              <a:tr h="87593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000" b="1" kern="1200" dirty="0">
                          <a:latin typeface="Verdana" panose="020B0604030504040204" pitchFamily="34" charset="0"/>
                          <a:ea typeface="Verdana" panose="020B0604030504040204" pitchFamily="34" charset="0"/>
                          <a:cs typeface="Verdana" panose="020B0604030504040204" pitchFamily="34" charset="0"/>
                        </a:rPr>
                        <a:t>Partial List of  Secondary Sources</a:t>
                      </a:r>
                      <a:endParaRPr lang="en-IN"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Metal Bulletin, CRU Group, UN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Comtrade</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World Bank, Industry Association,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FaoStat</a:t>
                      </a:r>
                      <a:endPar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844330"/>
                  </a:ext>
                </a:extLst>
              </a:tr>
              <a:tr h="87593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kern="1200" dirty="0">
                          <a:latin typeface="Verdana" panose="020B0604030504040204" pitchFamily="34" charset="0"/>
                          <a:ea typeface="Verdana" panose="020B0604030504040204" pitchFamily="34" charset="0"/>
                          <a:cs typeface="Verdana" panose="020B0604030504040204" pitchFamily="34" charset="0"/>
                        </a:rPr>
                        <a:t>Partial List companies Interviewed</a:t>
                      </a:r>
                      <a:endParaRPr lang="en-IN" sz="1000" b="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Chemtronic</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Technology (Thailand) Co Ltd, Pt. Lam Seng Hang Indonesia,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Buildmore</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Enterprise Co., Ltd, Pt.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Fajar</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0" i="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Zippindo</a:t>
                      </a:r>
                      <a:r>
                        <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Pt, </a:t>
                      </a:r>
                      <a:r>
                        <a:rPr kumimoji="0" lang="en-US"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Allan Chemical Corp., ATOTECH, NOAH Technologies Corp., WEGO Chemical and Mineral Corp., Kirsch Pharma GmbH.,</a:t>
                      </a:r>
                      <a:r>
                        <a:rPr lang="da-DK"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da-DK" sz="1000" b="0" dirty="0">
                          <a:solidFill>
                            <a:prstClr val="black"/>
                          </a:solidFill>
                          <a:latin typeface="Verdana" panose="020B0604030504040204" pitchFamily="34" charset="0"/>
                          <a:ea typeface="Verdana" panose="020B0604030504040204" pitchFamily="34" charset="0"/>
                          <a:cs typeface="Verdana" panose="020B0604030504040204" pitchFamily="34" charset="0"/>
                        </a:rPr>
                        <a:t>JL Chemtonic Co., Ltd,</a:t>
                      </a:r>
                      <a:r>
                        <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Remix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Resilient</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Mix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Sdn</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Bhd</a:t>
                      </a:r>
                      <a:endParaRPr kumimoji="0" lang="en-IN" sz="1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2538018"/>
                  </a:ext>
                </a:extLst>
              </a:tr>
            </a:tbl>
          </a:graphicData>
        </a:graphic>
      </p:graphicFrame>
    </p:spTree>
    <p:extLst>
      <p:ext uri="{BB962C8B-B14F-4D97-AF65-F5344CB8AC3E}">
        <p14:creationId xmlns:p14="http://schemas.microsoft.com/office/powerpoint/2010/main" val="1943286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F5C20C-34F0-4A30-B487-84CCE7684426}"/>
              </a:ext>
            </a:extLst>
          </p:cNvPr>
          <p:cNvPicPr>
            <a:picLocks noChangeAspect="1"/>
          </p:cNvPicPr>
          <p:nvPr/>
        </p:nvPicPr>
        <p:blipFill rotWithShape="1">
          <a:blip r:embed="rId2"/>
          <a:srcRect t="13526" b="11474"/>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defTabSz="914400">
              <a:spcBef>
                <a:spcPct val="0"/>
              </a:spcBef>
              <a:spcAft>
                <a:spcPts val="600"/>
              </a:spcAft>
              <a:buNone/>
            </a:pPr>
            <a:r>
              <a:rPr lang="en-US" sz="3100" b="1" spc="-136" dirty="0">
                <a:solidFill>
                  <a:schemeClr val="tx1">
                    <a:lumMod val="85000"/>
                    <a:lumOff val="15000"/>
                  </a:schemeClr>
                </a:solidFill>
                <a:effectLst>
                  <a:outerShdw blurRad="38100" dist="38100" dir="2700000" algn="tl">
                    <a:srgbClr val="000000">
                      <a:alpha val="43137"/>
                    </a:srgbClr>
                  </a:outerShdw>
                </a:effectLst>
                <a:latin typeface="+mj-lt"/>
                <a:ea typeface="+mj-ea"/>
                <a:cs typeface="+mj-cs"/>
              </a:rPr>
              <a:t>EXECUTIVE SUMMARY</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8942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66049"/>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Executive Summary</a:t>
            </a:r>
          </a:p>
        </p:txBody>
      </p:sp>
      <p:sp>
        <p:nvSpPr>
          <p:cNvPr id="14" name="TextBox 13">
            <a:extLst>
              <a:ext uri="{FF2B5EF4-FFF2-40B4-BE49-F238E27FC236}">
                <a16:creationId xmlns:a16="http://schemas.microsoft.com/office/drawing/2014/main" id="{071A111D-62F1-449A-B9A6-51CDB38A3149}"/>
              </a:ext>
            </a:extLst>
          </p:cNvPr>
          <p:cNvSpPr txBox="1"/>
          <p:nvPr/>
        </p:nvSpPr>
        <p:spPr>
          <a:xfrm>
            <a:off x="1953373" y="3460318"/>
            <a:ext cx="2337955"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15" name="TextBox 14">
            <a:extLst>
              <a:ext uri="{FF2B5EF4-FFF2-40B4-BE49-F238E27FC236}">
                <a16:creationId xmlns:a16="http://schemas.microsoft.com/office/drawing/2014/main" id="{ACC2A883-E066-4C8B-9D5C-5736EBE6A8E1}"/>
              </a:ext>
            </a:extLst>
          </p:cNvPr>
          <p:cNvSpPr txBox="1"/>
          <p:nvPr/>
        </p:nvSpPr>
        <p:spPr>
          <a:xfrm>
            <a:off x="148938" y="877019"/>
            <a:ext cx="3977950" cy="529376"/>
          </a:xfrm>
          <a:prstGeom prst="rect">
            <a:avLst/>
          </a:prstGeom>
          <a:noFill/>
        </p:spPr>
        <p:txBody>
          <a:bodyPr wrap="square" rtlCol="0">
            <a:spAutoFit/>
          </a:bodyPr>
          <a:lstStyle>
            <a:defPPr>
              <a:defRPr lang="en-US"/>
            </a:defPPr>
            <a:lvl1pPr lvl="0" defTabSz="45720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IN" dirty="0"/>
              <a:t>South-East Asia Market Size, By Value, 2016, 2020, 2021E &amp; 2026F (USD Million)</a:t>
            </a:r>
          </a:p>
        </p:txBody>
      </p:sp>
      <p:sp>
        <p:nvSpPr>
          <p:cNvPr id="16" name="TextBox 15">
            <a:extLst>
              <a:ext uri="{FF2B5EF4-FFF2-40B4-BE49-F238E27FC236}">
                <a16:creationId xmlns:a16="http://schemas.microsoft.com/office/drawing/2014/main" id="{0FAEBE5F-174E-403B-A84A-9FCBEF0DE690}"/>
              </a:ext>
            </a:extLst>
          </p:cNvPr>
          <p:cNvSpPr txBox="1"/>
          <p:nvPr/>
        </p:nvSpPr>
        <p:spPr>
          <a:xfrm>
            <a:off x="5145443" y="876876"/>
            <a:ext cx="3849619" cy="529376"/>
          </a:xfrm>
          <a:prstGeom prst="rect">
            <a:avLst/>
          </a:prstGeom>
          <a:noFill/>
        </p:spPr>
        <p:txBody>
          <a:bodyPr wrap="square" rtlCol="0">
            <a:spAutoFit/>
          </a:bodyPr>
          <a:lstStyle>
            <a:defPPr>
              <a:defRPr lang="en-US"/>
            </a:defPPr>
            <a:lvl1pPr lvl="0" defTabSz="45720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IN" dirty="0"/>
              <a:t>South-East Asia Market Share, By Application, </a:t>
            </a:r>
          </a:p>
          <a:p>
            <a:r>
              <a:rPr lang="en-IN" dirty="0"/>
              <a:t>By Value, 2020</a:t>
            </a:r>
            <a:endParaRPr lang="en-US" dirty="0"/>
          </a:p>
        </p:txBody>
      </p:sp>
      <p:sp>
        <p:nvSpPr>
          <p:cNvPr id="22" name="TextBox 21">
            <a:extLst>
              <a:ext uri="{FF2B5EF4-FFF2-40B4-BE49-F238E27FC236}">
                <a16:creationId xmlns:a16="http://schemas.microsoft.com/office/drawing/2014/main" id="{240631A2-F6E1-4736-A13F-2A7FC60ED00F}"/>
              </a:ext>
            </a:extLst>
          </p:cNvPr>
          <p:cNvSpPr txBox="1"/>
          <p:nvPr/>
        </p:nvSpPr>
        <p:spPr>
          <a:xfrm>
            <a:off x="186920" y="3632294"/>
            <a:ext cx="4003508" cy="529376"/>
          </a:xfrm>
          <a:prstGeom prst="rect">
            <a:avLst/>
          </a:prstGeom>
          <a:noFill/>
        </p:spPr>
        <p:txBody>
          <a:bodyPr wrap="square" rtlCol="0">
            <a:spAutoFit/>
          </a:bodyPr>
          <a:lstStyle>
            <a:defPPr>
              <a:defRPr lang="en-US"/>
            </a:defPPr>
            <a:lvl1pPr lvl="0" defTabSz="45720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IN" dirty="0"/>
              <a:t>South-East Asia Market Share, By Grade , By Value, 2020</a:t>
            </a:r>
          </a:p>
        </p:txBody>
      </p:sp>
      <p:sp>
        <p:nvSpPr>
          <p:cNvPr id="24" name="TextBox 23">
            <a:extLst>
              <a:ext uri="{FF2B5EF4-FFF2-40B4-BE49-F238E27FC236}">
                <a16:creationId xmlns:a16="http://schemas.microsoft.com/office/drawing/2014/main" id="{D2ADCE91-3DC6-4FF1-A0FF-BA07445C1853}"/>
              </a:ext>
            </a:extLst>
          </p:cNvPr>
          <p:cNvSpPr txBox="1"/>
          <p:nvPr/>
        </p:nvSpPr>
        <p:spPr>
          <a:xfrm>
            <a:off x="4572001" y="3407310"/>
            <a:ext cx="4003508" cy="338554"/>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xxxxxxx, etc.</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5" name="TextBox 24">
            <a:extLst>
              <a:ext uri="{FF2B5EF4-FFF2-40B4-BE49-F238E27FC236}">
                <a16:creationId xmlns:a16="http://schemas.microsoft.com/office/drawing/2014/main" id="{15267907-F04F-41A4-ACE5-5A896C4F555A}"/>
              </a:ext>
            </a:extLst>
          </p:cNvPr>
          <p:cNvSpPr txBox="1"/>
          <p:nvPr/>
        </p:nvSpPr>
        <p:spPr>
          <a:xfrm>
            <a:off x="1912629" y="6480560"/>
            <a:ext cx="2541359"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28" name="TextBox 27">
            <a:extLst>
              <a:ext uri="{FF2B5EF4-FFF2-40B4-BE49-F238E27FC236}">
                <a16:creationId xmlns:a16="http://schemas.microsoft.com/office/drawing/2014/main" id="{80FDE981-455F-4E43-A13F-4B50E02F77EE}"/>
              </a:ext>
            </a:extLst>
          </p:cNvPr>
          <p:cNvSpPr txBox="1"/>
          <p:nvPr/>
        </p:nvSpPr>
        <p:spPr>
          <a:xfrm>
            <a:off x="4827824" y="3623244"/>
            <a:ext cx="3800497" cy="529376"/>
          </a:xfrm>
          <a:prstGeom prst="rect">
            <a:avLst/>
          </a:prstGeom>
          <a:noFill/>
        </p:spPr>
        <p:txBody>
          <a:bodyPr wrap="square" rtlCol="0">
            <a:spAutoFit/>
          </a:bodyPr>
          <a:lstStyle>
            <a:defPPr>
              <a:defRPr lang="en-US"/>
            </a:defPPr>
            <a:lvl1pPr lvl="0" defTabSz="457200">
              <a:lnSpc>
                <a:spcPct val="150000"/>
              </a:lnSpc>
              <a:defRPr kumimoji="0" sz="1000" b="1" i="0" u="none" strike="noStrike" cap="none" spc="0" normalizeH="0" baseline="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defRPr>
            </a:lvl1pPr>
          </a:lstStyle>
          <a:p>
            <a:r>
              <a:rPr lang="en-IN" dirty="0"/>
              <a:t>South-East Asia Market Share, By Region, By Value, 2020</a:t>
            </a:r>
            <a:endParaRPr lang="en-US" dirty="0"/>
          </a:p>
        </p:txBody>
      </p:sp>
      <p:graphicFrame>
        <p:nvGraphicFramePr>
          <p:cNvPr id="97" name="Chart 96">
            <a:extLst>
              <a:ext uri="{FF2B5EF4-FFF2-40B4-BE49-F238E27FC236}">
                <a16:creationId xmlns:a16="http://schemas.microsoft.com/office/drawing/2014/main" id="{148063A7-1642-473D-8F3E-3D795DD890C3}"/>
              </a:ext>
            </a:extLst>
          </p:cNvPr>
          <p:cNvGraphicFramePr/>
          <p:nvPr/>
        </p:nvGraphicFramePr>
        <p:xfrm>
          <a:off x="4928503" y="1363718"/>
          <a:ext cx="3800497" cy="19173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8" name="Chart 97">
            <a:extLst>
              <a:ext uri="{FF2B5EF4-FFF2-40B4-BE49-F238E27FC236}">
                <a16:creationId xmlns:a16="http://schemas.microsoft.com/office/drawing/2014/main" id="{6793309A-1340-4053-8BB6-425902125348}"/>
              </a:ext>
            </a:extLst>
          </p:cNvPr>
          <p:cNvGraphicFramePr/>
          <p:nvPr/>
        </p:nvGraphicFramePr>
        <p:xfrm>
          <a:off x="415000" y="4245170"/>
          <a:ext cx="3564009" cy="2101529"/>
        </p:xfrm>
        <a:graphic>
          <a:graphicData uri="http://schemas.openxmlformats.org/drawingml/2006/chart">
            <c:chart xmlns:c="http://schemas.openxmlformats.org/drawingml/2006/chart" xmlns:r="http://schemas.openxmlformats.org/officeDocument/2006/relationships" r:id="rId3"/>
          </a:graphicData>
        </a:graphic>
      </p:graphicFrame>
      <p:sp>
        <p:nvSpPr>
          <p:cNvPr id="100" name="TextBox 99">
            <a:extLst>
              <a:ext uri="{FF2B5EF4-FFF2-40B4-BE49-F238E27FC236}">
                <a16:creationId xmlns:a16="http://schemas.microsoft.com/office/drawing/2014/main" id="{5D37ABA4-DA77-487D-A5DE-E20FB3B3D749}"/>
              </a:ext>
            </a:extLst>
          </p:cNvPr>
          <p:cNvSpPr txBox="1"/>
          <p:nvPr/>
        </p:nvSpPr>
        <p:spPr>
          <a:xfrm>
            <a:off x="6083293" y="6439008"/>
            <a:ext cx="2492215"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30" name="Chart 29">
            <a:extLst>
              <a:ext uri="{FF2B5EF4-FFF2-40B4-BE49-F238E27FC236}">
                <a16:creationId xmlns:a16="http://schemas.microsoft.com/office/drawing/2014/main" id="{5B457AEE-6172-4530-AE4E-A44CD6AD0519}"/>
              </a:ext>
            </a:extLst>
          </p:cNvPr>
          <p:cNvGraphicFramePr/>
          <p:nvPr/>
        </p:nvGraphicFramePr>
        <p:xfrm>
          <a:off x="4827824" y="4276337"/>
          <a:ext cx="4834449" cy="205261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Chart 30">
            <a:extLst>
              <a:ext uri="{FF2B5EF4-FFF2-40B4-BE49-F238E27FC236}">
                <a16:creationId xmlns:a16="http://schemas.microsoft.com/office/drawing/2014/main" id="{EBAE3E60-5FB5-4313-AD27-641DDB5CC594}"/>
              </a:ext>
            </a:extLst>
          </p:cNvPr>
          <p:cNvGraphicFramePr/>
          <p:nvPr/>
        </p:nvGraphicFramePr>
        <p:xfrm>
          <a:off x="415000" y="1906048"/>
          <a:ext cx="3876328" cy="1406025"/>
        </p:xfrm>
        <a:graphic>
          <a:graphicData uri="http://schemas.openxmlformats.org/drawingml/2006/chart">
            <c:chart xmlns:c="http://schemas.openxmlformats.org/drawingml/2006/chart" xmlns:r="http://schemas.openxmlformats.org/officeDocument/2006/relationships" r:id="rId5"/>
          </a:graphicData>
        </a:graphic>
      </p:graphicFrame>
      <p:sp>
        <p:nvSpPr>
          <p:cNvPr id="32" name="Oval 8">
            <a:extLst>
              <a:ext uri="{FF2B5EF4-FFF2-40B4-BE49-F238E27FC236}">
                <a16:creationId xmlns:a16="http://schemas.microsoft.com/office/drawing/2014/main" id="{41B89F7B-4555-404C-BE86-AAA6D07DAB66}"/>
              </a:ext>
            </a:extLst>
          </p:cNvPr>
          <p:cNvSpPr/>
          <p:nvPr/>
        </p:nvSpPr>
        <p:spPr>
          <a:xfrm>
            <a:off x="2461188" y="1535300"/>
            <a:ext cx="1517821" cy="504209"/>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bg2">
              <a:lumMod val="2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b="1" dirty="0">
                <a:solidFill>
                  <a:prstClr val="white"/>
                </a:solidFill>
                <a:latin typeface="Verdana" panose="020B0604030504040204" pitchFamily="34" charset="0"/>
                <a:ea typeface="Verdana" panose="020B0604030504040204" pitchFamily="34" charset="0"/>
                <a:cs typeface="Verdana" panose="020B0604030504040204" pitchFamily="34" charset="0"/>
              </a:rPr>
              <a:t>5</a:t>
            </a:r>
            <a:r>
              <a:rPr kumimoji="0" lang="en-US" sz="105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.17%</a:t>
            </a:r>
          </a:p>
        </p:txBody>
      </p:sp>
      <p:sp>
        <p:nvSpPr>
          <p:cNvPr id="33" name="Oval 8">
            <a:extLst>
              <a:ext uri="{FF2B5EF4-FFF2-40B4-BE49-F238E27FC236}">
                <a16:creationId xmlns:a16="http://schemas.microsoft.com/office/drawing/2014/main" id="{D50A5FC3-645B-44BF-A17E-DBAD8919BAA2}"/>
              </a:ext>
            </a:extLst>
          </p:cNvPr>
          <p:cNvSpPr/>
          <p:nvPr/>
        </p:nvSpPr>
        <p:spPr>
          <a:xfrm>
            <a:off x="621865" y="1535976"/>
            <a:ext cx="1433475" cy="519730"/>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bg2">
              <a:lumMod val="2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b="1" dirty="0">
                <a:solidFill>
                  <a:prstClr val="white"/>
                </a:solidFill>
                <a:latin typeface="Verdana" panose="020B0604030504040204" pitchFamily="34" charset="0"/>
                <a:ea typeface="Verdana" panose="020B0604030504040204" pitchFamily="34" charset="0"/>
                <a:cs typeface="Verdana" panose="020B0604030504040204" pitchFamily="34" charset="0"/>
              </a:rPr>
              <a:t>1.87</a:t>
            </a:r>
            <a:r>
              <a:rPr kumimoji="0" lang="en-US" sz="105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sp>
        <p:nvSpPr>
          <p:cNvPr id="26" name="TextBox 25">
            <a:extLst>
              <a:ext uri="{FF2B5EF4-FFF2-40B4-BE49-F238E27FC236}">
                <a16:creationId xmlns:a16="http://schemas.microsoft.com/office/drawing/2014/main" id="{BA7D5906-95A0-48B6-B66B-F42A01146A4C}"/>
              </a:ext>
            </a:extLst>
          </p:cNvPr>
          <p:cNvSpPr txBox="1"/>
          <p:nvPr/>
        </p:nvSpPr>
        <p:spPr>
          <a:xfrm>
            <a:off x="2055340" y="6328953"/>
            <a:ext cx="2772484"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Others include </a:t>
            </a:r>
            <a:r>
              <a:rPr kumimoji="0" lang="en-IN" sz="8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xxxx</a:t>
            </a: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etc. </a:t>
            </a:r>
          </a:p>
        </p:txBody>
      </p:sp>
    </p:spTree>
    <p:extLst>
      <p:ext uri="{BB962C8B-B14F-4D97-AF65-F5344CB8AC3E}">
        <p14:creationId xmlns:p14="http://schemas.microsoft.com/office/powerpoint/2010/main" val="2562480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earing a suit and tie&#10;&#10;Description generated with very high confidence">
            <a:extLst>
              <a:ext uri="{FF2B5EF4-FFF2-40B4-BE49-F238E27FC236}">
                <a16:creationId xmlns:a16="http://schemas.microsoft.com/office/drawing/2014/main" id="{0C236670-4A42-4219-9DC5-1885273F7C4A}"/>
              </a:ext>
            </a:extLst>
          </p:cNvPr>
          <p:cNvPicPr>
            <a:picLocks noChangeAspect="1"/>
          </p:cNvPicPr>
          <p:nvPr/>
        </p:nvPicPr>
        <p:blipFill rotWithShape="1">
          <a:blip r:embed="rId2">
            <a:extLst>
              <a:ext uri="{28A0092B-C50C-407E-A947-70E740481C1C}">
                <a14:useLocalDpi xmlns:a14="http://schemas.microsoft.com/office/drawing/2010/main" val="0"/>
              </a:ext>
            </a:extLst>
          </a:blip>
          <a:srcRect l="10612" r="16646" b="11330"/>
          <a:stretch/>
        </p:blipFill>
        <p:spPr>
          <a:xfrm>
            <a:off x="3375" y="0"/>
            <a:ext cx="9140625" cy="6858000"/>
          </a:xfrm>
          <a:prstGeom prst="rect">
            <a:avLst/>
          </a:prstGeom>
        </p:spPr>
      </p:pic>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r>
              <a:rPr lang="en-IN" sz="2400" b="1" dirty="0">
                <a:solidFill>
                  <a:prstClr val="black"/>
                </a:solidFill>
                <a:latin typeface="Arial" panose="020B0604020202020204" pitchFamily="34" charset="0"/>
                <a:cs typeface="Arial" panose="020B0604020202020204" pitchFamily="34" charset="0"/>
              </a:rPr>
              <a:t>South-East Asia Copper Sulphate Market Voice of Customer</a:t>
            </a:r>
            <a:endParaRPr lang="en-US" sz="2200" b="1" kern="0" dirty="0">
              <a:solidFill>
                <a:srgbClr val="44546A">
                  <a:lumMod val="25000"/>
                </a:srgb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1357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97617FC-8688-49FB-A7A1-A82FE46028B8}"/>
              </a:ext>
            </a:extLst>
          </p:cNvPr>
          <p:cNvSpPr txBox="1">
            <a:spLocks/>
          </p:cNvSpPr>
          <p:nvPr/>
        </p:nvSpPr>
        <p:spPr>
          <a:xfrm>
            <a:off x="210716" y="294631"/>
            <a:ext cx="7853427" cy="46131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457189">
              <a:lnSpc>
                <a:spcPts val="1700"/>
              </a:lnSpc>
              <a:defRPr/>
            </a:pPr>
            <a:r>
              <a:rPr lang="en-IN" sz="1400" b="1" dirty="0">
                <a:solidFill>
                  <a:prstClr val="black"/>
                </a:solidFill>
                <a:latin typeface="Arial" panose="020B0604020202020204" pitchFamily="34" charset="0"/>
                <a:ea typeface="Verdana" panose="020B0604030504040204" pitchFamily="34" charset="0"/>
                <a:cs typeface="Arial" panose="020B0604020202020204" pitchFamily="34" charset="0"/>
              </a:rPr>
              <a:t>Voice of Customer</a:t>
            </a:r>
          </a:p>
        </p:txBody>
      </p:sp>
      <p:sp>
        <p:nvSpPr>
          <p:cNvPr id="9" name="TextBox 8">
            <a:extLst>
              <a:ext uri="{FF2B5EF4-FFF2-40B4-BE49-F238E27FC236}">
                <a16:creationId xmlns:a16="http://schemas.microsoft.com/office/drawing/2014/main" id="{AAFEF979-EF7A-4345-9A8F-D9E52CAD8130}"/>
              </a:ext>
            </a:extLst>
          </p:cNvPr>
          <p:cNvSpPr txBox="1"/>
          <p:nvPr/>
        </p:nvSpPr>
        <p:spPr>
          <a:xfrm>
            <a:off x="210717" y="780969"/>
            <a:ext cx="5184223" cy="292068"/>
          </a:xfrm>
          <a:prstGeom prst="rect">
            <a:avLst/>
          </a:prstGeom>
          <a:noFill/>
          <a:ln>
            <a:noFill/>
          </a:ln>
        </p:spPr>
        <p:txBody>
          <a:bodyPr wrap="square" rtlCol="0">
            <a:spAutoFit/>
          </a:bodyPr>
          <a:lstStyle/>
          <a:p>
            <a:pPr defTabSz="457189">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Major Influencing Factor affecting Vendor Selection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(N=50), 2020)</a:t>
            </a:r>
          </a:p>
        </p:txBody>
      </p:sp>
      <p:cxnSp>
        <p:nvCxnSpPr>
          <p:cNvPr id="10" name="Straight Connector 9">
            <a:extLst>
              <a:ext uri="{FF2B5EF4-FFF2-40B4-BE49-F238E27FC236}">
                <a16:creationId xmlns:a16="http://schemas.microsoft.com/office/drawing/2014/main" id="{4FFEEC4B-60E8-47F6-896E-4CC06892843A}"/>
              </a:ext>
            </a:extLst>
          </p:cNvPr>
          <p:cNvCxnSpPr>
            <a:cxnSpLocks/>
          </p:cNvCxnSpPr>
          <p:nvPr/>
        </p:nvCxnSpPr>
        <p:spPr>
          <a:xfrm>
            <a:off x="210716" y="1061511"/>
            <a:ext cx="4997389" cy="119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ubtitle 3">
            <a:extLst>
              <a:ext uri="{FF2B5EF4-FFF2-40B4-BE49-F238E27FC236}">
                <a16:creationId xmlns:a16="http://schemas.microsoft.com/office/drawing/2014/main" id="{31418904-95BD-4F79-B3C4-CF61D2D35EB4}"/>
              </a:ext>
            </a:extLst>
          </p:cNvPr>
          <p:cNvSpPr txBox="1">
            <a:spLocks/>
          </p:cNvSpPr>
          <p:nvPr/>
        </p:nvSpPr>
        <p:spPr>
          <a:xfrm>
            <a:off x="210715" y="5163698"/>
            <a:ext cx="8208963" cy="1265581"/>
          </a:xfrm>
          <a:prstGeom prst="rect">
            <a:avLst/>
          </a:prstGeom>
          <a:solidFill>
            <a:srgbClr val="FFC000">
              <a:lumMod val="20000"/>
              <a:lumOff val="80000"/>
            </a:srgbClr>
          </a:solidFill>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46" indent="-171446" algn="just" defTabSz="914377">
              <a:lnSpc>
                <a:spcPct val="200000"/>
              </a:lnSpc>
              <a:spcBef>
                <a:spcPts val="600"/>
              </a:spcBef>
              <a:buBlip>
                <a:blip r:embed="rId2"/>
              </a:buBlip>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 While conducting the consumer survey to derive the vendor selection, the consumers were asked to name factors which influences vendor selection. On the basis of their responses, it has been found that availability of product is a major factor which influences the customer for selecting the vendor  followed by brand with 90 percent ,price with 88 percent ,lead time  with 85% and discount  with 80% respectively. </a:t>
            </a:r>
          </a:p>
        </p:txBody>
      </p:sp>
      <p:graphicFrame>
        <p:nvGraphicFramePr>
          <p:cNvPr id="11" name="Chart 10">
            <a:extLst>
              <a:ext uri="{FF2B5EF4-FFF2-40B4-BE49-F238E27FC236}">
                <a16:creationId xmlns:a16="http://schemas.microsoft.com/office/drawing/2014/main" id="{4D7C5F56-0510-4ADA-872C-9B5B042F003A}"/>
              </a:ext>
            </a:extLst>
          </p:cNvPr>
          <p:cNvGraphicFramePr/>
          <p:nvPr/>
        </p:nvGraphicFramePr>
        <p:xfrm>
          <a:off x="210716" y="1099595"/>
          <a:ext cx="8208962" cy="38567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99786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D1CD40BF-636C-4907-980A-41EDB6B143C9}"/>
              </a:ext>
            </a:extLst>
          </p:cNvPr>
          <p:cNvGraphicFramePr/>
          <p:nvPr/>
        </p:nvGraphicFramePr>
        <p:xfrm>
          <a:off x="465778" y="1883184"/>
          <a:ext cx="8212443" cy="148993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a:extLst>
              <a:ext uri="{FF2B5EF4-FFF2-40B4-BE49-F238E27FC236}">
                <a16:creationId xmlns:a16="http://schemas.microsoft.com/office/drawing/2014/main" id="{A46DF0ED-D353-46EC-9731-05C5DE090BD1}"/>
              </a:ext>
            </a:extLst>
          </p:cNvPr>
          <p:cNvGraphicFramePr/>
          <p:nvPr/>
        </p:nvGraphicFramePr>
        <p:xfrm>
          <a:off x="680870" y="1190765"/>
          <a:ext cx="7555971" cy="36546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12A4630A-81F1-4285-B83A-B17AB256ACD7}"/>
              </a:ext>
            </a:extLst>
          </p:cNvPr>
          <p:cNvGraphicFramePr/>
          <p:nvPr/>
        </p:nvGraphicFramePr>
        <p:xfrm>
          <a:off x="465778" y="941836"/>
          <a:ext cx="7359088" cy="3782113"/>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5">
            <a:extLst>
              <a:ext uri="{FF2B5EF4-FFF2-40B4-BE49-F238E27FC236}">
                <a16:creationId xmlns:a16="http://schemas.microsoft.com/office/drawing/2014/main" id="{9BFA2227-9F8E-477B-A15D-C851E347194B}"/>
              </a:ext>
            </a:extLst>
          </p:cNvPr>
          <p:cNvSpPr txBox="1"/>
          <p:nvPr/>
        </p:nvSpPr>
        <p:spPr>
          <a:xfrm>
            <a:off x="342900" y="764320"/>
            <a:ext cx="5423069" cy="292068"/>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Challenges Faced (Need-Gap Analysis),</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2020</a:t>
            </a:r>
            <a:endPar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16" name="Straight Connector 15">
            <a:extLst>
              <a:ext uri="{FF2B5EF4-FFF2-40B4-BE49-F238E27FC236}">
                <a16:creationId xmlns:a16="http://schemas.microsoft.com/office/drawing/2014/main" id="{B403038A-83B0-40E2-A1BE-0A21D5FA9CEB}"/>
              </a:ext>
            </a:extLst>
          </p:cNvPr>
          <p:cNvCxnSpPr>
            <a:cxnSpLocks/>
          </p:cNvCxnSpPr>
          <p:nvPr/>
        </p:nvCxnSpPr>
        <p:spPr>
          <a:xfrm>
            <a:off x="376379" y="1014823"/>
            <a:ext cx="3214960"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370C9666-BF07-40D0-8BEB-5AF381E2B77D}"/>
              </a:ext>
            </a:extLst>
          </p:cNvPr>
          <p:cNvSpPr txBox="1">
            <a:spLocks/>
          </p:cNvSpPr>
          <p:nvPr/>
        </p:nvSpPr>
        <p:spPr>
          <a:xfrm>
            <a:off x="114173" y="61726"/>
            <a:ext cx="6623432" cy="655068"/>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1400" b="1" dirty="0">
              <a:latin typeface="Arial" panose="020B0604020202020204" pitchFamily="34" charset="0"/>
              <a:cs typeface="Arial" panose="020B0604020202020204" pitchFamily="34" charset="0"/>
            </a:endParaRPr>
          </a:p>
          <a:p>
            <a:pPr defTabSz="457189">
              <a:lnSpc>
                <a:spcPts val="1700"/>
              </a:lnSpc>
              <a:defRPr/>
            </a:pPr>
            <a:r>
              <a:rPr lang="en-IN" sz="1400" b="1" dirty="0">
                <a:solidFill>
                  <a:prstClr val="black"/>
                </a:solidFill>
                <a:latin typeface="Arial" panose="020B0604020202020204" pitchFamily="34" charset="0"/>
                <a:cs typeface="Arial" panose="020B0604020202020204" pitchFamily="34" charset="0"/>
              </a:rPr>
              <a:t>Voice of Customer</a:t>
            </a:r>
          </a:p>
        </p:txBody>
      </p:sp>
      <p:sp>
        <p:nvSpPr>
          <p:cNvPr id="20" name="Subtitle 3">
            <a:extLst>
              <a:ext uri="{FF2B5EF4-FFF2-40B4-BE49-F238E27FC236}">
                <a16:creationId xmlns:a16="http://schemas.microsoft.com/office/drawing/2014/main" id="{1A1357FC-74B0-474F-999D-EBFFE21738F1}"/>
              </a:ext>
            </a:extLst>
          </p:cNvPr>
          <p:cNvSpPr txBox="1">
            <a:spLocks/>
          </p:cNvSpPr>
          <p:nvPr/>
        </p:nvSpPr>
        <p:spPr>
          <a:xfrm>
            <a:off x="114174" y="5319376"/>
            <a:ext cx="8348956" cy="1193576"/>
          </a:xfrm>
          <a:prstGeom prst="rect">
            <a:avLst/>
          </a:prstGeom>
          <a:solidFill>
            <a:srgbClr val="FFC000">
              <a:lumMod val="20000"/>
              <a:lumOff val="80000"/>
            </a:srgbClr>
          </a:solidFill>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R="0" lvl="0" algn="just" defTabSz="914400" rtl="0" eaLnBrk="1" fontAlgn="auto" latinLnBrk="0" hangingPunct="1">
              <a:lnSpc>
                <a:spcPct val="200000"/>
              </a:lnSpc>
              <a:spcBef>
                <a:spcPts val="600"/>
              </a:spcBef>
              <a:spcAft>
                <a:spcPts val="0"/>
              </a:spcAft>
              <a:buClrTx/>
              <a:buSzTx/>
              <a:tabLst/>
              <a:defRPr/>
            </a:pPr>
            <a:r>
              <a:rPr kumimoji="0" lang="en-IN"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While conducting the consumer survey to derive the Challenges faced b</a:t>
            </a:r>
            <a:r>
              <a:rPr lang="en-IN"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y customers, it has been observed that the product quality is the most important  factor  faced by customers with 88% of the total responses captured while other factors include after sales support with 85% ,supply chain management with 82% and credit period with 80% respectively</a:t>
            </a:r>
            <a:endParaRPr kumimoji="0" lang="en-IN"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2" name="Chart 11">
            <a:extLst>
              <a:ext uri="{FF2B5EF4-FFF2-40B4-BE49-F238E27FC236}">
                <a16:creationId xmlns:a16="http://schemas.microsoft.com/office/drawing/2014/main" id="{CC876BDF-FD2F-4118-BC48-5F6E251F41C5}"/>
              </a:ext>
            </a:extLst>
          </p:cNvPr>
          <p:cNvGraphicFramePr/>
          <p:nvPr/>
        </p:nvGraphicFramePr>
        <p:xfrm>
          <a:off x="114173" y="1166113"/>
          <a:ext cx="8348957" cy="392272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39481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ED6F1FA-41F1-4D32-9433-FB1AE56DC89C}"/>
              </a:ext>
            </a:extLst>
          </p:cNvPr>
          <p:cNvSpPr/>
          <p:nvPr/>
        </p:nvSpPr>
        <p:spPr>
          <a:xfrm>
            <a:off x="3094892" y="141407"/>
            <a:ext cx="1645920" cy="436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4">
            <a:extLst>
              <a:ext uri="{FF2B5EF4-FFF2-40B4-BE49-F238E27FC236}">
                <a16:creationId xmlns:a16="http://schemas.microsoft.com/office/drawing/2014/main" id="{15285A49-8DA1-4BF9-9A16-1DDBE2F13E17}"/>
              </a:ext>
            </a:extLst>
          </p:cNvPr>
          <p:cNvSpPr>
            <a:spLocks noGrp="1"/>
          </p:cNvSpPr>
          <p:nvPr>
            <p:ph type="body" sz="quarter" idx="4294967295"/>
          </p:nvPr>
        </p:nvSpPr>
        <p:spPr>
          <a:xfrm>
            <a:off x="628650" y="18256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solidFill>
                <a:schemeClr val="tx1"/>
              </a:solidFill>
            </a:endParaRPr>
          </a:p>
        </p:txBody>
      </p:sp>
      <p:sp>
        <p:nvSpPr>
          <p:cNvPr id="2" name="TextBox 15">
            <a:extLst>
              <a:ext uri="{FF2B5EF4-FFF2-40B4-BE49-F238E27FC236}">
                <a16:creationId xmlns:a16="http://schemas.microsoft.com/office/drawing/2014/main" id="{77F005AE-A26C-497A-BE7D-3D67220C7735}"/>
              </a:ext>
            </a:extLst>
          </p:cNvPr>
          <p:cNvSpPr txBox="1"/>
          <p:nvPr/>
        </p:nvSpPr>
        <p:spPr>
          <a:xfrm>
            <a:off x="304800" y="741517"/>
            <a:ext cx="5423069" cy="292068"/>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Satisfaction Level of Product Pricing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N=50), </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2020</a:t>
            </a:r>
            <a:endPar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3" name="Straight Connector 2">
            <a:extLst>
              <a:ext uri="{FF2B5EF4-FFF2-40B4-BE49-F238E27FC236}">
                <a16:creationId xmlns:a16="http://schemas.microsoft.com/office/drawing/2014/main" id="{E0A55FD6-46D5-4C38-8DFD-89C3062C24AC}"/>
              </a:ext>
            </a:extLst>
          </p:cNvPr>
          <p:cNvCxnSpPr>
            <a:cxnSpLocks/>
          </p:cNvCxnSpPr>
          <p:nvPr/>
        </p:nvCxnSpPr>
        <p:spPr>
          <a:xfrm>
            <a:off x="376379" y="1014823"/>
            <a:ext cx="3780000"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4" name="Subtitle 3">
            <a:extLst>
              <a:ext uri="{FF2B5EF4-FFF2-40B4-BE49-F238E27FC236}">
                <a16:creationId xmlns:a16="http://schemas.microsoft.com/office/drawing/2014/main" id="{E9F1A404-2194-44EA-AB47-75CF7622F229}"/>
              </a:ext>
            </a:extLst>
          </p:cNvPr>
          <p:cNvSpPr txBox="1">
            <a:spLocks/>
          </p:cNvSpPr>
          <p:nvPr/>
        </p:nvSpPr>
        <p:spPr>
          <a:xfrm>
            <a:off x="92766" y="5284492"/>
            <a:ext cx="8560903" cy="1117370"/>
          </a:xfrm>
          <a:prstGeom prst="rect">
            <a:avLst/>
          </a:prstGeom>
          <a:solidFill>
            <a:srgbClr val="FFC000">
              <a:lumMod val="20000"/>
              <a:lumOff val="80000"/>
            </a:srgbClr>
          </a:solidFill>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defTabSz="914400">
              <a:lnSpc>
                <a:spcPct val="200000"/>
              </a:lnSpc>
              <a:spcBef>
                <a:spcPts val="600"/>
              </a:spcBef>
              <a:defRPr/>
            </a:pPr>
            <a:r>
              <a:rPr lang="en-IN" sz="10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According to the survey, 88% of the respondents are partially satisfied with the product pricing while 78% of the respondents were highly satisfied and 42 % of the respondents were not satisfied. </a:t>
            </a:r>
          </a:p>
        </p:txBody>
      </p:sp>
      <p:graphicFrame>
        <p:nvGraphicFramePr>
          <p:cNvPr id="9" name="Chart 8">
            <a:extLst>
              <a:ext uri="{FF2B5EF4-FFF2-40B4-BE49-F238E27FC236}">
                <a16:creationId xmlns:a16="http://schemas.microsoft.com/office/drawing/2014/main" id="{2AA2D5D6-0529-4550-912B-8814D0ADB6E1}"/>
              </a:ext>
            </a:extLst>
          </p:cNvPr>
          <p:cNvGraphicFramePr/>
          <p:nvPr/>
        </p:nvGraphicFramePr>
        <p:xfrm>
          <a:off x="119270" y="1152939"/>
          <a:ext cx="8441634" cy="3657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61720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South-East Asia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 name="Picture 4" descr="A view of a city&#10;&#10;Description automatically generated">
            <a:extLst>
              <a:ext uri="{FF2B5EF4-FFF2-40B4-BE49-F238E27FC236}">
                <a16:creationId xmlns:a16="http://schemas.microsoft.com/office/drawing/2014/main" id="{8F4337C8-F297-4EB8-B6C9-201EC9A96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6920"/>
            <a:ext cx="5943600" cy="4506280"/>
          </a:xfrm>
          <a:prstGeom prst="rect">
            <a:avLst/>
          </a:prstGeom>
        </p:spPr>
      </p:pic>
      <p:pic>
        <p:nvPicPr>
          <p:cNvPr id="6" name="Picture 5" descr="A building with a metal pole&#10;&#10;Description automatically generated">
            <a:extLst>
              <a:ext uri="{FF2B5EF4-FFF2-40B4-BE49-F238E27FC236}">
                <a16:creationId xmlns:a16="http://schemas.microsoft.com/office/drawing/2014/main" id="{948C3CF1-C37C-4F68-B1C9-5430C5BF3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7677" y="2046920"/>
            <a:ext cx="5116323" cy="4506280"/>
          </a:xfrm>
          <a:prstGeom prst="rect">
            <a:avLst/>
          </a:prstGeom>
        </p:spPr>
      </p:pic>
    </p:spTree>
    <p:extLst>
      <p:ext uri="{BB962C8B-B14F-4D97-AF65-F5344CB8AC3E}">
        <p14:creationId xmlns:p14="http://schemas.microsoft.com/office/powerpoint/2010/main" val="3970078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2016-2026F (USD Million)</a:t>
            </a:r>
          </a:p>
        </p:txBody>
      </p:sp>
      <p:cxnSp>
        <p:nvCxnSpPr>
          <p:cNvPr id="6" name="Straight Connector 5">
            <a:extLst>
              <a:ext uri="{FF2B5EF4-FFF2-40B4-BE49-F238E27FC236}">
                <a16:creationId xmlns:a16="http://schemas.microsoft.com/office/drawing/2014/main" id="{5E49B0ED-D7A5-44E3-A26E-D720A5ABBA7C}"/>
              </a:ext>
            </a:extLst>
          </p:cNvPr>
          <p:cNvCxnSpPr>
            <a:cxnSpLocks/>
          </p:cNvCxnSpPr>
          <p:nvPr/>
        </p:nvCxnSpPr>
        <p:spPr>
          <a:xfrm>
            <a:off x="293640" y="1188834"/>
            <a:ext cx="6584238"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8" name="Chart 7">
            <a:extLst>
              <a:ext uri="{FF2B5EF4-FFF2-40B4-BE49-F238E27FC236}">
                <a16:creationId xmlns:a16="http://schemas.microsoft.com/office/drawing/2014/main" id="{A26F37D2-0FE5-434C-BED8-194559B16CDB}"/>
              </a:ext>
            </a:extLst>
          </p:cNvPr>
          <p:cNvGraphicFramePr/>
          <p:nvPr>
            <p:extLst>
              <p:ext uri="{D42A27DB-BD31-4B8C-83A1-F6EECF244321}">
                <p14:modId xmlns:p14="http://schemas.microsoft.com/office/powerpoint/2010/main" val="697766027"/>
              </p:ext>
            </p:extLst>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XX.XX</a:t>
              </a: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XX.XX%</a:t>
              </a:r>
            </a:p>
          </p:txBody>
        </p:sp>
      </p:grpSp>
      <p:sp>
        <p:nvSpPr>
          <p:cNvPr id="12" name="TextBox 11">
            <a:extLst>
              <a:ext uri="{FF2B5EF4-FFF2-40B4-BE49-F238E27FC236}">
                <a16:creationId xmlns:a16="http://schemas.microsoft.com/office/drawing/2014/main" id="{37300E58-946F-4EB1-8B71-1FAB2049C12D}"/>
              </a:ext>
            </a:extLst>
          </p:cNvPr>
          <p:cNvSpPr txBox="1"/>
          <p:nvPr/>
        </p:nvSpPr>
        <p:spPr>
          <a:xfrm>
            <a:off x="6521576" y="340360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866017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52400" y="193795"/>
            <a:ext cx="7863840" cy="457200"/>
          </a:xfrm>
          <a:prstGeom prst="rect">
            <a:avLst/>
          </a:prstGeom>
        </p:spPr>
        <p:txBody>
          <a:bodyPr>
            <a:normAutofit/>
          </a:bodyPr>
          <a:lstStyle/>
          <a:p>
            <a:r>
              <a:rPr lang="en-US" sz="1600" spc="0" dirty="0">
                <a:solidFill>
                  <a:schemeClr val="tx1">
                    <a:lumMod val="85000"/>
                    <a:lumOff val="15000"/>
                  </a:schemeClr>
                </a:solidFill>
                <a:latin typeface="Montserrat" panose="02000505000000020004" pitchFamily="2" charset="0"/>
              </a:rPr>
              <a:t>Table of Contents</a:t>
            </a:r>
          </a:p>
        </p:txBody>
      </p:sp>
      <p:graphicFrame>
        <p:nvGraphicFramePr>
          <p:cNvPr id="6" name="Table 5">
            <a:extLst>
              <a:ext uri="{FF2B5EF4-FFF2-40B4-BE49-F238E27FC236}">
                <a16:creationId xmlns:a16="http://schemas.microsoft.com/office/drawing/2014/main" id="{B447EB88-FF2A-4CEF-92A1-1C1B5802DE79}"/>
              </a:ext>
            </a:extLst>
          </p:cNvPr>
          <p:cNvGraphicFramePr>
            <a:graphicFrameLocks noGrp="1"/>
          </p:cNvGraphicFramePr>
          <p:nvPr>
            <p:extLst>
              <p:ext uri="{D42A27DB-BD31-4B8C-83A1-F6EECF244321}">
                <p14:modId xmlns:p14="http://schemas.microsoft.com/office/powerpoint/2010/main" val="3656262409"/>
              </p:ext>
            </p:extLst>
          </p:nvPr>
        </p:nvGraphicFramePr>
        <p:xfrm>
          <a:off x="125895" y="663405"/>
          <a:ext cx="8753063" cy="5889722"/>
        </p:xfrm>
        <a:graphic>
          <a:graphicData uri="http://schemas.openxmlformats.org/drawingml/2006/table">
            <a:tbl>
              <a:tblPr firstRow="1" bandRow="1">
                <a:tableStyleId>{5C22544A-7EE6-4342-B048-85BDC9FD1C3A}</a:tableStyleId>
              </a:tblPr>
              <a:tblGrid>
                <a:gridCol w="805010">
                  <a:extLst>
                    <a:ext uri="{9D8B030D-6E8A-4147-A177-3AD203B41FA5}">
                      <a16:colId xmlns:a16="http://schemas.microsoft.com/office/drawing/2014/main" val="20000"/>
                    </a:ext>
                  </a:extLst>
                </a:gridCol>
                <a:gridCol w="938709">
                  <a:extLst>
                    <a:ext uri="{9D8B030D-6E8A-4147-A177-3AD203B41FA5}">
                      <a16:colId xmlns:a16="http://schemas.microsoft.com/office/drawing/2014/main" val="20001"/>
                    </a:ext>
                  </a:extLst>
                </a:gridCol>
                <a:gridCol w="826502">
                  <a:extLst>
                    <a:ext uri="{9D8B030D-6E8A-4147-A177-3AD203B41FA5}">
                      <a16:colId xmlns:a16="http://schemas.microsoft.com/office/drawing/2014/main" val="20002"/>
                    </a:ext>
                  </a:extLst>
                </a:gridCol>
                <a:gridCol w="6182842">
                  <a:extLst>
                    <a:ext uri="{9D8B030D-6E8A-4147-A177-3AD203B41FA5}">
                      <a16:colId xmlns:a16="http://schemas.microsoft.com/office/drawing/2014/main" val="20003"/>
                    </a:ext>
                  </a:extLst>
                </a:gridCol>
              </a:tblGrid>
              <a:tr h="184121">
                <a:tc>
                  <a:txBody>
                    <a:bodyPr/>
                    <a:lstStyle/>
                    <a:p>
                      <a:pPr algn="ctr">
                        <a:lnSpc>
                          <a:spcPts val="6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3">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Contents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206312">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ts val="800"/>
                        </a:lnSpc>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An Introduction &amp; Product Classification</a:t>
                      </a: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1"/>
                  </a:ext>
                </a:extLst>
              </a:tr>
              <a:tr h="206312">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Research Methodology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2"/>
                  </a:ext>
                </a:extLst>
              </a:tr>
              <a:tr h="206312">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indent="0">
                        <a:lnSpc>
                          <a:spcPts val="800"/>
                        </a:lnSpc>
                        <a:buNone/>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Executive Summary</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206312">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Voice of Customer/End User Analysis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5006521"/>
                  </a:ext>
                </a:extLst>
              </a:tr>
              <a:tr h="206312">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4.1.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Major Influencing Factor affecting Vendor Selection</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290617488"/>
                  </a:ext>
                </a:extLst>
              </a:tr>
              <a:tr h="206312">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kumimoji="0" lang="en-IN"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4.2.</a:t>
                      </a: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Challenges Faced (Need-Gap Analysis)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994631344"/>
                  </a:ext>
                </a:extLst>
              </a:tr>
              <a:tr h="206312">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kumimoji="0" lang="en-IN" sz="9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4.3.</a:t>
                      </a: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Satisfaction Level of Product Pricing (N=50)</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811492581"/>
                  </a:ext>
                </a:extLst>
              </a:tr>
              <a:tr h="206312">
                <a:tc>
                  <a:txBody>
                    <a:bodyPr/>
                    <a:lstStyle/>
                    <a:p>
                      <a:pPr algn="ctr">
                        <a:lnSpc>
                          <a:spcPts val="8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5.</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ts val="800"/>
                        </a:lnSpc>
                      </a:pPr>
                      <a:r>
                        <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South-East Asia Copper Sulphate</a:t>
                      </a: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0005"/>
                  </a:ext>
                </a:extLst>
              </a:tr>
              <a:tr h="206312">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0006"/>
                  </a:ext>
                </a:extLst>
              </a:tr>
              <a:tr h="206312">
                <a:tc>
                  <a:txBody>
                    <a:bodyPr/>
                    <a:lstStyle/>
                    <a:p>
                      <a:pPr marL="0" algn="ctr" defTabSz="914400" rtl="0" eaLnBrk="1" latinLnBrk="0" hangingPunct="1">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06312">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0008"/>
                  </a:ext>
                </a:extLst>
              </a:tr>
              <a:tr h="21581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Type (Hydrous, Anhydrous)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6622988"/>
                  </a:ext>
                </a:extLst>
              </a:tr>
              <a:tr h="299009">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 (Industrial Grade, Reagent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9638667"/>
                  </a:ext>
                </a:extLst>
              </a:tr>
              <a:tr h="299009">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 (Agriculture, Electricals, Chemicals, Medical, Electroplating, Leather and Textiles)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308338"/>
                  </a:ext>
                </a:extLst>
              </a:tr>
              <a:tr h="324399">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Country (Indonesia; Malaysia, Philippines; Vietnam; Thailand;  and Rest of Southeast Asia)</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8997402"/>
                  </a:ext>
                </a:extLst>
              </a:tr>
              <a:tr h="21581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5.2.</a:t>
                      </a: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Company (2020)</a:t>
                      </a: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5771213"/>
                  </a:ext>
                </a:extLst>
              </a:tr>
              <a:tr h="206312">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5.3.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Mapping</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solidFill>
                      <a:schemeClr val="bg1"/>
                    </a:solidFill>
                  </a:tcPr>
                </a:tc>
                <a:extLst>
                  <a:ext uri="{0D108BD9-81ED-4DB2-BD59-A6C34878D82A}">
                    <a16:rowId xmlns:a16="http://schemas.microsoft.com/office/drawing/2014/main" val="798483593"/>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6.</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Indonesia Copper Sulphate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663487633"/>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3435828036"/>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0818660"/>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65804690"/>
                  </a:ext>
                </a:extLst>
              </a:tr>
              <a:tr h="21581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6.2.1.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178626"/>
                  </a:ext>
                </a:extLst>
              </a:tr>
              <a:tr h="21581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6.2.2.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4095285"/>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054245"/>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6.4.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846093598"/>
                  </a:ext>
                </a:extLst>
              </a:tr>
              <a:tr h="20631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7.</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Thailand Copper Sulphate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441530667"/>
                  </a:ext>
                </a:extLst>
              </a:tr>
            </a:tbl>
          </a:graphicData>
        </a:graphic>
      </p:graphicFrame>
    </p:spTree>
    <p:extLst>
      <p:ext uri="{BB962C8B-B14F-4D97-AF65-F5344CB8AC3E}">
        <p14:creationId xmlns:p14="http://schemas.microsoft.com/office/powerpoint/2010/main" val="3601205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extLst>
              <p:ext uri="{D42A27DB-BD31-4B8C-83A1-F6EECF244321}">
                <p14:modId xmlns:p14="http://schemas.microsoft.com/office/powerpoint/2010/main" val="3143890035"/>
              </p:ext>
            </p:extLst>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XX.XX%</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XX.XX%</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2016-2026F (Kilo Tonnes)</a:t>
            </a:r>
          </a:p>
        </p:txBody>
      </p:sp>
      <p:cxnSp>
        <p:nvCxnSpPr>
          <p:cNvPr id="10" name="Straight Connector 9">
            <a:extLst>
              <a:ext uri="{FF2B5EF4-FFF2-40B4-BE49-F238E27FC236}">
                <a16:creationId xmlns:a16="http://schemas.microsoft.com/office/drawing/2014/main" id="{3D13378D-D073-4D4A-A31E-CC1A05284ABC}"/>
              </a:ext>
            </a:extLst>
          </p:cNvPr>
          <p:cNvCxnSpPr>
            <a:cxnSpLocks/>
          </p:cNvCxnSpPr>
          <p:nvPr/>
        </p:nvCxnSpPr>
        <p:spPr>
          <a:xfrm>
            <a:off x="291295" y="1174054"/>
            <a:ext cx="6711872" cy="0"/>
          </a:xfrm>
          <a:prstGeom prst="line">
            <a:avLst/>
          </a:prstGeom>
        </p:spPr>
        <p:style>
          <a:lnRef idx="1">
            <a:schemeClr val="dk1"/>
          </a:lnRef>
          <a:fillRef idx="0">
            <a:schemeClr val="dk1"/>
          </a:fillRef>
          <a:effectRef idx="0">
            <a:schemeClr val="dk1"/>
          </a:effectRef>
          <a:fontRef idx="minor">
            <a:schemeClr val="tx1"/>
          </a:fontRef>
        </p:style>
      </p:cxn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2F5A7A9D-5385-4492-9E41-C01C8B14D0A2}"/>
              </a:ext>
            </a:extLst>
          </p:cNvPr>
          <p:cNvSpPr txBox="1"/>
          <p:nvPr/>
        </p:nvSpPr>
        <p:spPr>
          <a:xfrm>
            <a:off x="6445376" y="342900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3737717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Type  </a:t>
            </a:r>
          </a:p>
        </p:txBody>
      </p:sp>
      <p:graphicFrame>
        <p:nvGraphicFramePr>
          <p:cNvPr id="4" name="Chart 3">
            <a:extLst>
              <a:ext uri="{FF2B5EF4-FFF2-40B4-BE49-F238E27FC236}">
                <a16:creationId xmlns:a16="http://schemas.microsoft.com/office/drawing/2014/main" id="{85BDBC80-6A02-4FE4-AFDC-2E1A4DD91455}"/>
              </a:ext>
            </a:extLst>
          </p:cNvPr>
          <p:cNvGraphicFramePr/>
          <p:nvPr>
            <p:extLst>
              <p:ext uri="{D42A27DB-BD31-4B8C-83A1-F6EECF244321}">
                <p14:modId xmlns:p14="http://schemas.microsoft.com/office/powerpoint/2010/main" val="1751207826"/>
              </p:ext>
            </p:extLst>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Type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cxnSp>
        <p:nvCxnSpPr>
          <p:cNvPr id="29" name="Straight Connector 28">
            <a:extLst>
              <a:ext uri="{FF2B5EF4-FFF2-40B4-BE49-F238E27FC236}">
                <a16:creationId xmlns:a16="http://schemas.microsoft.com/office/drawing/2014/main" id="{2A4B1C9B-DE67-44E1-946A-6C8766BE9294}"/>
              </a:ext>
            </a:extLst>
          </p:cNvPr>
          <p:cNvCxnSpPr>
            <a:cxnSpLocks/>
          </p:cNvCxnSpPr>
          <p:nvPr/>
        </p:nvCxnSpPr>
        <p:spPr>
          <a:xfrm>
            <a:off x="293640" y="1188834"/>
            <a:ext cx="7331049"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Table1: South-East Asia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2016-2026F (Kilo T</a:t>
            </a:r>
            <a:r>
              <a:rPr lang="en-IN" sz="1000" b="1" dirty="0" err="1">
                <a:solidFill>
                  <a:prstClr val="black"/>
                </a:solidFill>
                <a:latin typeface="Verdana" panose="020B0604030504040204" pitchFamily="34" charset="0"/>
                <a:ea typeface="Verdana" panose="020B0604030504040204" pitchFamily="34" charset="0"/>
                <a:cs typeface="Verdana" panose="020B0604030504040204" pitchFamily="34" charset="0"/>
              </a:rPr>
              <a:t>onnes</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a:off x="371102" y="4632081"/>
            <a:ext cx="6586289"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2" name="Table 1">
            <a:extLst>
              <a:ext uri="{FF2B5EF4-FFF2-40B4-BE49-F238E27FC236}">
                <a16:creationId xmlns:a16="http://schemas.microsoft.com/office/drawing/2014/main" id="{E3E26B77-2059-42D7-A752-C180EB481B67}"/>
              </a:ext>
            </a:extLst>
          </p:cNvPr>
          <p:cNvGraphicFramePr>
            <a:graphicFrameLocks noGrp="1"/>
          </p:cNvGraphicFramePr>
          <p:nvPr>
            <p:extLst>
              <p:ext uri="{D42A27DB-BD31-4B8C-83A1-F6EECF244321}">
                <p14:modId xmlns:p14="http://schemas.microsoft.com/office/powerpoint/2010/main" val="3001587133"/>
              </p:ext>
            </p:extLst>
          </p:nvPr>
        </p:nvGraphicFramePr>
        <p:xfrm>
          <a:off x="357849" y="4929808"/>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Type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Hydrous</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61434038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Anhydrous</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954528466"/>
                  </a:ext>
                </a:extLst>
              </a:tr>
            </a:tbl>
          </a:graphicData>
        </a:graphic>
      </p:graphicFrame>
      <p:sp>
        <p:nvSpPr>
          <p:cNvPr id="10" name="TextBox 9">
            <a:extLst>
              <a:ext uri="{FF2B5EF4-FFF2-40B4-BE49-F238E27FC236}">
                <a16:creationId xmlns:a16="http://schemas.microsoft.com/office/drawing/2014/main" id="{9108363F-647E-4D57-9EB9-E3426B3CE745}"/>
              </a:ext>
            </a:extLst>
          </p:cNvPr>
          <p:cNvSpPr txBox="1"/>
          <p:nvPr/>
        </p:nvSpPr>
        <p:spPr>
          <a:xfrm>
            <a:off x="6527069" y="4000972"/>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1" name="TextBox 10">
            <a:extLst>
              <a:ext uri="{FF2B5EF4-FFF2-40B4-BE49-F238E27FC236}">
                <a16:creationId xmlns:a16="http://schemas.microsoft.com/office/drawing/2014/main" id="{61F2B0EA-93D6-4B0C-91C9-C825AD948931}"/>
              </a:ext>
            </a:extLst>
          </p:cNvPr>
          <p:cNvSpPr txBox="1"/>
          <p:nvPr/>
        </p:nvSpPr>
        <p:spPr>
          <a:xfrm>
            <a:off x="6646384" y="5867193"/>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778106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a:t>
            </a:r>
          </a:p>
        </p:txBody>
      </p:sp>
      <p:graphicFrame>
        <p:nvGraphicFramePr>
          <p:cNvPr id="4" name="Chart 3">
            <a:extLst>
              <a:ext uri="{FF2B5EF4-FFF2-40B4-BE49-F238E27FC236}">
                <a16:creationId xmlns:a16="http://schemas.microsoft.com/office/drawing/2014/main" id="{85BDBC80-6A02-4FE4-AFDC-2E1A4DD91455}"/>
              </a:ext>
            </a:extLst>
          </p:cNvPr>
          <p:cNvGraphicFramePr/>
          <p:nvPr>
            <p:extLst>
              <p:ext uri="{D42A27DB-BD31-4B8C-83A1-F6EECF244321}">
                <p14:modId xmlns:p14="http://schemas.microsoft.com/office/powerpoint/2010/main" val="2077516768"/>
              </p:ext>
            </p:extLst>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cxnSp>
        <p:nvCxnSpPr>
          <p:cNvPr id="29" name="Straight Connector 28">
            <a:extLst>
              <a:ext uri="{FF2B5EF4-FFF2-40B4-BE49-F238E27FC236}">
                <a16:creationId xmlns:a16="http://schemas.microsoft.com/office/drawing/2014/main" id="{2A4B1C9B-DE67-44E1-946A-6C8766BE9294}"/>
              </a:ext>
            </a:extLst>
          </p:cNvPr>
          <p:cNvCxnSpPr>
            <a:cxnSpLocks/>
          </p:cNvCxnSpPr>
          <p:nvPr/>
        </p:nvCxnSpPr>
        <p:spPr>
          <a:xfrm>
            <a:off x="293640" y="1188834"/>
            <a:ext cx="7485386"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Table1: South-East Asia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2016-2026F (Kilo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a:off x="371102" y="4632081"/>
            <a:ext cx="6546533"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2" name="Table 1">
            <a:extLst>
              <a:ext uri="{FF2B5EF4-FFF2-40B4-BE49-F238E27FC236}">
                <a16:creationId xmlns:a16="http://schemas.microsoft.com/office/drawing/2014/main" id="{E3E26B77-2059-42D7-A752-C180EB481B67}"/>
              </a:ext>
            </a:extLst>
          </p:cNvPr>
          <p:cNvGraphicFramePr>
            <a:graphicFrameLocks noGrp="1"/>
          </p:cNvGraphicFramePr>
          <p:nvPr>
            <p:extLst>
              <p:ext uri="{D42A27DB-BD31-4B8C-83A1-F6EECF244321}">
                <p14:modId xmlns:p14="http://schemas.microsoft.com/office/powerpoint/2010/main" val="166428306"/>
              </p:ext>
            </p:extLst>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954528466"/>
                  </a:ext>
                </a:extLst>
              </a:tr>
            </a:tbl>
          </a:graphicData>
        </a:graphic>
      </p:graphicFrame>
      <p:sp>
        <p:nvSpPr>
          <p:cNvPr id="10" name="TextBox 9">
            <a:extLst>
              <a:ext uri="{FF2B5EF4-FFF2-40B4-BE49-F238E27FC236}">
                <a16:creationId xmlns:a16="http://schemas.microsoft.com/office/drawing/2014/main" id="{1A001F4D-F626-4A81-AB4A-75680DDD30D3}"/>
              </a:ext>
            </a:extLst>
          </p:cNvPr>
          <p:cNvSpPr txBox="1"/>
          <p:nvPr/>
        </p:nvSpPr>
        <p:spPr>
          <a:xfrm>
            <a:off x="6553022" y="3943383"/>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1" name="TextBox 10">
            <a:extLst>
              <a:ext uri="{FF2B5EF4-FFF2-40B4-BE49-F238E27FC236}">
                <a16:creationId xmlns:a16="http://schemas.microsoft.com/office/drawing/2014/main" id="{BF615529-1E80-4DA8-B47F-E519EFDB13D0}"/>
              </a:ext>
            </a:extLst>
          </p:cNvPr>
          <p:cNvSpPr txBox="1"/>
          <p:nvPr/>
        </p:nvSpPr>
        <p:spPr>
          <a:xfrm>
            <a:off x="6646384" y="5669166"/>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593104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graphicFrame>
        <p:nvGraphicFramePr>
          <p:cNvPr id="4" name="Chart 3">
            <a:extLst>
              <a:ext uri="{FF2B5EF4-FFF2-40B4-BE49-F238E27FC236}">
                <a16:creationId xmlns:a16="http://schemas.microsoft.com/office/drawing/2014/main" id="{85BDBC80-6A02-4FE4-AFDC-2E1A4DD91455}"/>
              </a:ext>
            </a:extLst>
          </p:cNvPr>
          <p:cNvGraphicFramePr/>
          <p:nvPr>
            <p:extLst>
              <p:ext uri="{D42A27DB-BD31-4B8C-83A1-F6EECF244321}">
                <p14:modId xmlns:p14="http://schemas.microsoft.com/office/powerpoint/2010/main" val="1423091915"/>
              </p:ext>
            </p:extLst>
          </p:nvPr>
        </p:nvGraphicFramePr>
        <p:xfrm>
          <a:off x="198120" y="1076004"/>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28" name="TextBox 27">
            <a:extLst>
              <a:ext uri="{FF2B5EF4-FFF2-40B4-BE49-F238E27FC236}">
                <a16:creationId xmlns:a16="http://schemas.microsoft.com/office/drawing/2014/main" id="{DDF0E565-D0AB-44F0-A5D8-D1B068022189}"/>
              </a:ext>
            </a:extLst>
          </p:cNvPr>
          <p:cNvSpPr txBox="1"/>
          <p:nvPr/>
        </p:nvSpPr>
        <p:spPr>
          <a:xfrm>
            <a:off x="293640"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2016-2026F (USD Million)</a:t>
            </a:r>
          </a:p>
        </p:txBody>
      </p:sp>
      <p:cxnSp>
        <p:nvCxnSpPr>
          <p:cNvPr id="29" name="Straight Connector 28">
            <a:extLst>
              <a:ext uri="{FF2B5EF4-FFF2-40B4-BE49-F238E27FC236}">
                <a16:creationId xmlns:a16="http://schemas.microsoft.com/office/drawing/2014/main" id="{2A4B1C9B-DE67-44E1-946A-6C8766BE9294}"/>
              </a:ext>
            </a:extLst>
          </p:cNvPr>
          <p:cNvCxnSpPr>
            <a:cxnSpLocks/>
          </p:cNvCxnSpPr>
          <p:nvPr/>
        </p:nvCxnSpPr>
        <p:spPr>
          <a:xfrm>
            <a:off x="293640" y="1188834"/>
            <a:ext cx="7737177"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377E04C2-64EC-4071-91D2-2DF2EB9F00BB}"/>
              </a:ext>
            </a:extLst>
          </p:cNvPr>
          <p:cNvSpPr txBox="1"/>
          <p:nvPr/>
        </p:nvSpPr>
        <p:spPr>
          <a:xfrm>
            <a:off x="266700" y="3909520"/>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XX: South-East Asia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Volume, 2016-2026F (Kilo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a:off x="371102" y="4201588"/>
            <a:ext cx="7553698"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2" name="Table 1">
            <a:extLst>
              <a:ext uri="{FF2B5EF4-FFF2-40B4-BE49-F238E27FC236}">
                <a16:creationId xmlns:a16="http://schemas.microsoft.com/office/drawing/2014/main" id="{E3E26B77-2059-42D7-A752-C180EB481B67}"/>
              </a:ext>
            </a:extLst>
          </p:cNvPr>
          <p:cNvGraphicFramePr>
            <a:graphicFrameLocks noGrp="1"/>
          </p:cNvGraphicFramePr>
          <p:nvPr>
            <p:extLst>
              <p:ext uri="{D42A27DB-BD31-4B8C-83A1-F6EECF244321}">
                <p14:modId xmlns:p14="http://schemas.microsoft.com/office/powerpoint/2010/main" val="2454119238"/>
              </p:ext>
            </p:extLst>
          </p:nvPr>
        </p:nvGraphicFramePr>
        <p:xfrm>
          <a:off x="362820" y="4307854"/>
          <a:ext cx="8362080" cy="2044303"/>
        </p:xfrm>
        <a:graphic>
          <a:graphicData uri="http://schemas.openxmlformats.org/drawingml/2006/table">
            <a:tbl>
              <a:tblPr>
                <a:tableStyleId>{8EC20E35-A176-4012-BC5E-935CFFF8708E}</a:tableStyleId>
              </a:tblPr>
              <a:tblGrid>
                <a:gridCol w="2099417">
                  <a:extLst>
                    <a:ext uri="{9D8B030D-6E8A-4147-A177-3AD203B41FA5}">
                      <a16:colId xmlns:a16="http://schemas.microsoft.com/office/drawing/2014/main" val="2017731148"/>
                    </a:ext>
                  </a:extLst>
                </a:gridCol>
                <a:gridCol w="569333">
                  <a:extLst>
                    <a:ext uri="{9D8B030D-6E8A-4147-A177-3AD203B41FA5}">
                      <a16:colId xmlns:a16="http://schemas.microsoft.com/office/drawing/2014/main" val="2667391389"/>
                    </a:ext>
                  </a:extLst>
                </a:gridCol>
                <a:gridCol w="569333">
                  <a:extLst>
                    <a:ext uri="{9D8B030D-6E8A-4147-A177-3AD203B41FA5}">
                      <a16:colId xmlns:a16="http://schemas.microsoft.com/office/drawing/2014/main" val="3750729452"/>
                    </a:ext>
                  </a:extLst>
                </a:gridCol>
                <a:gridCol w="569333">
                  <a:extLst>
                    <a:ext uri="{9D8B030D-6E8A-4147-A177-3AD203B41FA5}">
                      <a16:colId xmlns:a16="http://schemas.microsoft.com/office/drawing/2014/main" val="425130346"/>
                    </a:ext>
                  </a:extLst>
                </a:gridCol>
                <a:gridCol w="569333">
                  <a:extLst>
                    <a:ext uri="{9D8B030D-6E8A-4147-A177-3AD203B41FA5}">
                      <a16:colId xmlns:a16="http://schemas.microsoft.com/office/drawing/2014/main" val="1091415442"/>
                    </a:ext>
                  </a:extLst>
                </a:gridCol>
                <a:gridCol w="569333">
                  <a:extLst>
                    <a:ext uri="{9D8B030D-6E8A-4147-A177-3AD203B41FA5}">
                      <a16:colId xmlns:a16="http://schemas.microsoft.com/office/drawing/2014/main" val="2869642291"/>
                    </a:ext>
                  </a:extLst>
                </a:gridCol>
                <a:gridCol w="569333">
                  <a:extLst>
                    <a:ext uri="{9D8B030D-6E8A-4147-A177-3AD203B41FA5}">
                      <a16:colId xmlns:a16="http://schemas.microsoft.com/office/drawing/2014/main" val="1492483844"/>
                    </a:ext>
                  </a:extLst>
                </a:gridCol>
                <a:gridCol w="569333">
                  <a:extLst>
                    <a:ext uri="{9D8B030D-6E8A-4147-A177-3AD203B41FA5}">
                      <a16:colId xmlns:a16="http://schemas.microsoft.com/office/drawing/2014/main" val="536896032"/>
                    </a:ext>
                  </a:extLst>
                </a:gridCol>
                <a:gridCol w="569333">
                  <a:extLst>
                    <a:ext uri="{9D8B030D-6E8A-4147-A177-3AD203B41FA5}">
                      <a16:colId xmlns:a16="http://schemas.microsoft.com/office/drawing/2014/main" val="2293403703"/>
                    </a:ext>
                  </a:extLst>
                </a:gridCol>
                <a:gridCol w="569333">
                  <a:extLst>
                    <a:ext uri="{9D8B030D-6E8A-4147-A177-3AD203B41FA5}">
                      <a16:colId xmlns:a16="http://schemas.microsoft.com/office/drawing/2014/main" val="2748373219"/>
                    </a:ext>
                  </a:extLst>
                </a:gridCol>
                <a:gridCol w="569333">
                  <a:extLst>
                    <a:ext uri="{9D8B030D-6E8A-4147-A177-3AD203B41FA5}">
                      <a16:colId xmlns:a16="http://schemas.microsoft.com/office/drawing/2014/main" val="316596246"/>
                    </a:ext>
                  </a:extLst>
                </a:gridCol>
                <a:gridCol w="569333">
                  <a:extLst>
                    <a:ext uri="{9D8B030D-6E8A-4147-A177-3AD203B41FA5}">
                      <a16:colId xmlns:a16="http://schemas.microsoft.com/office/drawing/2014/main" val="2656604351"/>
                    </a:ext>
                  </a:extLst>
                </a:gridCol>
              </a:tblGrid>
              <a:tr h="296102">
                <a:tc>
                  <a:txBody>
                    <a:bodyPr/>
                    <a:lstStyle/>
                    <a:p>
                      <a:pPr marL="0" algn="l" defTabSz="914400" rtl="0" eaLnBrk="1" fontAlgn="b" latinLnBrk="0" hangingPunct="1"/>
                      <a:r>
                        <a:rPr lang="en-IN" sz="1000" b="1" i="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extLst>
                  <a:ext uri="{0D108BD9-81ED-4DB2-BD59-A6C34878D82A}">
                    <a16:rowId xmlns:a16="http://schemas.microsoft.com/office/drawing/2014/main" val="3614340383"/>
                  </a:ext>
                </a:extLst>
              </a:tr>
              <a:tr h="296102">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Electricals</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extLst>
                  <a:ext uri="{0D108BD9-81ED-4DB2-BD59-A6C34878D82A}">
                    <a16:rowId xmlns:a16="http://schemas.microsoft.com/office/drawing/2014/main" val="2094423544"/>
                  </a:ext>
                </a:extLst>
              </a:tr>
              <a:tr h="296102">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extLst>
                  <a:ext uri="{0D108BD9-81ED-4DB2-BD59-A6C34878D82A}">
                    <a16:rowId xmlns:a16="http://schemas.microsoft.com/office/drawing/2014/main" val="741399779"/>
                  </a:ext>
                </a:extLst>
              </a:tr>
              <a:tr h="296102">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Medicals</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865856288"/>
                  </a:ext>
                </a:extLst>
              </a:tr>
              <a:tr h="267691">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Electroplating</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954528466"/>
                  </a:ext>
                </a:extLst>
              </a:tr>
              <a:tr h="296102">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Leather and Textile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extLst>
                  <a:ext uri="{0D108BD9-81ED-4DB2-BD59-A6C34878D82A}">
                    <a16:rowId xmlns:a16="http://schemas.microsoft.com/office/drawing/2014/main" val="587225213"/>
                  </a:ext>
                </a:extLst>
              </a:tr>
            </a:tbl>
          </a:graphicData>
        </a:graphic>
      </p:graphicFrame>
      <p:sp>
        <p:nvSpPr>
          <p:cNvPr id="10" name="TextBox 9">
            <a:extLst>
              <a:ext uri="{FF2B5EF4-FFF2-40B4-BE49-F238E27FC236}">
                <a16:creationId xmlns:a16="http://schemas.microsoft.com/office/drawing/2014/main" id="{4F68D609-1A29-4D33-9FC2-DED9FCC6C561}"/>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1" name="TextBox 10">
            <a:extLst>
              <a:ext uri="{FF2B5EF4-FFF2-40B4-BE49-F238E27FC236}">
                <a16:creationId xmlns:a16="http://schemas.microsoft.com/office/drawing/2014/main" id="{8CB9C748-8401-40D1-9A11-1AF310774F1C}"/>
              </a:ext>
            </a:extLst>
          </p:cNvPr>
          <p:cNvSpPr txBox="1"/>
          <p:nvPr/>
        </p:nvSpPr>
        <p:spPr>
          <a:xfrm>
            <a:off x="6550834" y="6362777"/>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259669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Country</a:t>
            </a:r>
          </a:p>
        </p:txBody>
      </p:sp>
      <p:graphicFrame>
        <p:nvGraphicFramePr>
          <p:cNvPr id="4" name="Chart 3">
            <a:extLst>
              <a:ext uri="{FF2B5EF4-FFF2-40B4-BE49-F238E27FC236}">
                <a16:creationId xmlns:a16="http://schemas.microsoft.com/office/drawing/2014/main" id="{85BDBC80-6A02-4FE4-AFDC-2E1A4DD91455}"/>
              </a:ext>
            </a:extLst>
          </p:cNvPr>
          <p:cNvGraphicFramePr/>
          <p:nvPr>
            <p:extLst>
              <p:ext uri="{D42A27DB-BD31-4B8C-83A1-F6EECF244321}">
                <p14:modId xmlns:p14="http://schemas.microsoft.com/office/powerpoint/2010/main" val="2864161284"/>
              </p:ext>
            </p:extLst>
          </p:nvPr>
        </p:nvGraphicFramePr>
        <p:xfrm>
          <a:off x="291548" y="1264480"/>
          <a:ext cx="8560904" cy="2508092"/>
        </p:xfrm>
        <a:graphic>
          <a:graphicData uri="http://schemas.openxmlformats.org/drawingml/2006/chart">
            <c:chart xmlns:c="http://schemas.openxmlformats.org/drawingml/2006/chart" xmlns:r="http://schemas.openxmlformats.org/officeDocument/2006/relationships" r:id="rId2"/>
          </a:graphicData>
        </a:graphic>
      </p:graphicFrame>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Country, By Value, 2016-2026F (USD Million)</a:t>
            </a:r>
          </a:p>
        </p:txBody>
      </p:sp>
      <p:cxnSp>
        <p:nvCxnSpPr>
          <p:cNvPr id="29" name="Straight Connector 28">
            <a:extLst>
              <a:ext uri="{FF2B5EF4-FFF2-40B4-BE49-F238E27FC236}">
                <a16:creationId xmlns:a16="http://schemas.microsoft.com/office/drawing/2014/main" id="{2A4B1C9B-DE67-44E1-946A-6C8766BE9294}"/>
              </a:ext>
            </a:extLst>
          </p:cNvPr>
          <p:cNvCxnSpPr>
            <a:cxnSpLocks/>
          </p:cNvCxnSpPr>
          <p:nvPr/>
        </p:nvCxnSpPr>
        <p:spPr>
          <a:xfrm>
            <a:off x="293640" y="1188834"/>
            <a:ext cx="7604656"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377E04C2-64EC-4071-91D2-2DF2EB9F00BB}"/>
              </a:ext>
            </a:extLst>
          </p:cNvPr>
          <p:cNvSpPr txBox="1"/>
          <p:nvPr/>
        </p:nvSpPr>
        <p:spPr>
          <a:xfrm>
            <a:off x="214086" y="378242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XX: South-East Asia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Country, By Volume, 2016-2026F (Kilo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Tonnes</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flipV="1">
            <a:off x="371102" y="4050964"/>
            <a:ext cx="7527194" cy="11273"/>
          </a:xfrm>
          <a:prstGeom prst="line">
            <a:avLst/>
          </a:prstGeom>
        </p:spPr>
        <p:style>
          <a:lnRef idx="1">
            <a:schemeClr val="dk1"/>
          </a:lnRef>
          <a:fillRef idx="0">
            <a:schemeClr val="dk1"/>
          </a:fillRef>
          <a:effectRef idx="0">
            <a:schemeClr val="dk1"/>
          </a:effectRef>
          <a:fontRef idx="minor">
            <a:schemeClr val="tx1"/>
          </a:fontRef>
        </p:style>
      </p:cxnSp>
      <p:graphicFrame>
        <p:nvGraphicFramePr>
          <p:cNvPr id="2" name="Table 1">
            <a:extLst>
              <a:ext uri="{FF2B5EF4-FFF2-40B4-BE49-F238E27FC236}">
                <a16:creationId xmlns:a16="http://schemas.microsoft.com/office/drawing/2014/main" id="{E3E26B77-2059-42D7-A752-C180EB481B67}"/>
              </a:ext>
            </a:extLst>
          </p:cNvPr>
          <p:cNvGraphicFramePr>
            <a:graphicFrameLocks noGrp="1"/>
          </p:cNvGraphicFramePr>
          <p:nvPr>
            <p:extLst>
              <p:ext uri="{D42A27DB-BD31-4B8C-83A1-F6EECF244321}">
                <p14:modId xmlns:p14="http://schemas.microsoft.com/office/powerpoint/2010/main" val="251371209"/>
              </p:ext>
            </p:extLst>
          </p:nvPr>
        </p:nvGraphicFramePr>
        <p:xfrm>
          <a:off x="390956" y="4240372"/>
          <a:ext cx="8362088" cy="2141251"/>
        </p:xfrm>
        <a:graphic>
          <a:graphicData uri="http://schemas.openxmlformats.org/drawingml/2006/table">
            <a:tbl>
              <a:tblPr>
                <a:tableStyleId>{8EC20E35-A176-4012-BC5E-935CFFF8708E}</a:tableStyleId>
              </a:tblPr>
              <a:tblGrid>
                <a:gridCol w="893385">
                  <a:extLst>
                    <a:ext uri="{9D8B030D-6E8A-4147-A177-3AD203B41FA5}">
                      <a16:colId xmlns:a16="http://schemas.microsoft.com/office/drawing/2014/main" val="2017731148"/>
                    </a:ext>
                  </a:extLst>
                </a:gridCol>
                <a:gridCol w="678973">
                  <a:extLst>
                    <a:ext uri="{9D8B030D-6E8A-4147-A177-3AD203B41FA5}">
                      <a16:colId xmlns:a16="http://schemas.microsoft.com/office/drawing/2014/main" val="2667391389"/>
                    </a:ext>
                  </a:extLst>
                </a:gridCol>
                <a:gridCol w="678973">
                  <a:extLst>
                    <a:ext uri="{9D8B030D-6E8A-4147-A177-3AD203B41FA5}">
                      <a16:colId xmlns:a16="http://schemas.microsoft.com/office/drawing/2014/main" val="3750729452"/>
                    </a:ext>
                  </a:extLst>
                </a:gridCol>
                <a:gridCol w="678973">
                  <a:extLst>
                    <a:ext uri="{9D8B030D-6E8A-4147-A177-3AD203B41FA5}">
                      <a16:colId xmlns:a16="http://schemas.microsoft.com/office/drawing/2014/main" val="425130346"/>
                    </a:ext>
                  </a:extLst>
                </a:gridCol>
                <a:gridCol w="678973">
                  <a:extLst>
                    <a:ext uri="{9D8B030D-6E8A-4147-A177-3AD203B41FA5}">
                      <a16:colId xmlns:a16="http://schemas.microsoft.com/office/drawing/2014/main" val="1091415442"/>
                    </a:ext>
                  </a:extLst>
                </a:gridCol>
                <a:gridCol w="678973">
                  <a:extLst>
                    <a:ext uri="{9D8B030D-6E8A-4147-A177-3AD203B41FA5}">
                      <a16:colId xmlns:a16="http://schemas.microsoft.com/office/drawing/2014/main" val="2869642291"/>
                    </a:ext>
                  </a:extLst>
                </a:gridCol>
                <a:gridCol w="678973">
                  <a:extLst>
                    <a:ext uri="{9D8B030D-6E8A-4147-A177-3AD203B41FA5}">
                      <a16:colId xmlns:a16="http://schemas.microsoft.com/office/drawing/2014/main" val="1492483844"/>
                    </a:ext>
                  </a:extLst>
                </a:gridCol>
                <a:gridCol w="678973">
                  <a:extLst>
                    <a:ext uri="{9D8B030D-6E8A-4147-A177-3AD203B41FA5}">
                      <a16:colId xmlns:a16="http://schemas.microsoft.com/office/drawing/2014/main" val="536896032"/>
                    </a:ext>
                  </a:extLst>
                </a:gridCol>
                <a:gridCol w="678973">
                  <a:extLst>
                    <a:ext uri="{9D8B030D-6E8A-4147-A177-3AD203B41FA5}">
                      <a16:colId xmlns:a16="http://schemas.microsoft.com/office/drawing/2014/main" val="2293403703"/>
                    </a:ext>
                  </a:extLst>
                </a:gridCol>
                <a:gridCol w="678973">
                  <a:extLst>
                    <a:ext uri="{9D8B030D-6E8A-4147-A177-3AD203B41FA5}">
                      <a16:colId xmlns:a16="http://schemas.microsoft.com/office/drawing/2014/main" val="2748373219"/>
                    </a:ext>
                  </a:extLst>
                </a:gridCol>
                <a:gridCol w="678973">
                  <a:extLst>
                    <a:ext uri="{9D8B030D-6E8A-4147-A177-3AD203B41FA5}">
                      <a16:colId xmlns:a16="http://schemas.microsoft.com/office/drawing/2014/main" val="316596246"/>
                    </a:ext>
                  </a:extLst>
                </a:gridCol>
                <a:gridCol w="678973">
                  <a:extLst>
                    <a:ext uri="{9D8B030D-6E8A-4147-A177-3AD203B41FA5}">
                      <a16:colId xmlns:a16="http://schemas.microsoft.com/office/drawing/2014/main" val="2656604351"/>
                    </a:ext>
                  </a:extLst>
                </a:gridCol>
              </a:tblGrid>
              <a:tr h="312807">
                <a:tc>
                  <a:txBody>
                    <a:bodyPr/>
                    <a:lstStyle/>
                    <a:p>
                      <a:pPr marL="0" algn="l" defTabSz="914400" rtl="0" eaLnBrk="1" fontAlgn="b" latinLnBrk="0" hangingPunct="1"/>
                      <a:r>
                        <a:rPr lang="en-IN" sz="1000" b="1" i="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Country</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Thailand</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865856288"/>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Indonesia</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954528466"/>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Vietnam</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384936204"/>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Philippine</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532000357"/>
                  </a:ext>
                </a:extLst>
              </a:tr>
              <a:tr h="283005">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Malaysia</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2892999225"/>
                  </a:ext>
                </a:extLst>
              </a:tr>
              <a:tr h="413419">
                <a:tc>
                  <a:txBody>
                    <a:bodyPr/>
                    <a:lstStyle/>
                    <a:p>
                      <a:pPr marL="0" algn="l" defTabSz="914400" rtl="0" eaLnBrk="1" fontAlgn="b" latinLnBrk="0" hangingPunct="1"/>
                      <a:r>
                        <a:rPr lang="en-IN" sz="1000" b="0" u="none" strike="noStrike" kern="1200"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Rest of South East Asia</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extLst>
                  <a:ext uri="{0D108BD9-81ED-4DB2-BD59-A6C34878D82A}">
                    <a16:rowId xmlns:a16="http://schemas.microsoft.com/office/drawing/2014/main" val="3579791866"/>
                  </a:ext>
                </a:extLst>
              </a:tr>
            </a:tbl>
          </a:graphicData>
        </a:graphic>
      </p:graphicFrame>
      <p:sp>
        <p:nvSpPr>
          <p:cNvPr id="10" name="TextBox 9">
            <a:extLst>
              <a:ext uri="{FF2B5EF4-FFF2-40B4-BE49-F238E27FC236}">
                <a16:creationId xmlns:a16="http://schemas.microsoft.com/office/drawing/2014/main" id="{CD551EE3-72E3-4BC3-95C6-BC6B3F2EC001}"/>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1" name="TextBox 10">
            <a:extLst>
              <a:ext uri="{FF2B5EF4-FFF2-40B4-BE49-F238E27FC236}">
                <a16:creationId xmlns:a16="http://schemas.microsoft.com/office/drawing/2014/main" id="{0B3BB6C7-47FE-4109-8527-2BCB19ADE5E0}"/>
              </a:ext>
            </a:extLst>
          </p:cNvPr>
          <p:cNvSpPr txBox="1"/>
          <p:nvPr/>
        </p:nvSpPr>
        <p:spPr>
          <a:xfrm>
            <a:off x="6546976" y="645324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115890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By Company</a:t>
            </a:r>
          </a:p>
        </p:txBody>
      </p:sp>
      <p:graphicFrame>
        <p:nvGraphicFramePr>
          <p:cNvPr id="6" name="Chart 5">
            <a:extLst>
              <a:ext uri="{FF2B5EF4-FFF2-40B4-BE49-F238E27FC236}">
                <a16:creationId xmlns:a16="http://schemas.microsoft.com/office/drawing/2014/main" id="{2F19E96E-40ED-4D61-97D8-EC23E9C26FC0}"/>
              </a:ext>
            </a:extLst>
          </p:cNvPr>
          <p:cNvGraphicFramePr/>
          <p:nvPr>
            <p:extLst>
              <p:ext uri="{D42A27DB-BD31-4B8C-83A1-F6EECF244321}">
                <p14:modId xmlns:p14="http://schemas.microsoft.com/office/powerpoint/2010/main" val="1729091128"/>
              </p:ext>
            </p:extLst>
          </p:nvPr>
        </p:nvGraphicFramePr>
        <p:xfrm>
          <a:off x="714954" y="1543867"/>
          <a:ext cx="6759271" cy="2692786"/>
        </p:xfrm>
        <a:graphic>
          <a:graphicData uri="http://schemas.openxmlformats.org/drawingml/2006/chart">
            <c:chart xmlns:c="http://schemas.openxmlformats.org/drawingml/2006/chart" xmlns:r="http://schemas.openxmlformats.org/officeDocument/2006/relationships" r:id="rId2"/>
          </a:graphicData>
        </a:graphic>
      </p:graphicFrame>
      <p:sp>
        <p:nvSpPr>
          <p:cNvPr id="14" name="TextBox 13">
            <a:extLst>
              <a:ext uri="{FF2B5EF4-FFF2-40B4-BE49-F238E27FC236}">
                <a16:creationId xmlns:a16="http://schemas.microsoft.com/office/drawing/2014/main" id="{147DDC35-A1C3-43AE-8CE0-BBAC8AE97FC0}"/>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XX: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Company, By Value, 2020 (USD Million)</a:t>
            </a:r>
          </a:p>
        </p:txBody>
      </p:sp>
      <p:cxnSp>
        <p:nvCxnSpPr>
          <p:cNvPr id="15" name="Straight Connector 14">
            <a:extLst>
              <a:ext uri="{FF2B5EF4-FFF2-40B4-BE49-F238E27FC236}">
                <a16:creationId xmlns:a16="http://schemas.microsoft.com/office/drawing/2014/main" id="{C04F4498-8FA3-4E0C-8BE0-2A81E62804FE}"/>
              </a:ext>
            </a:extLst>
          </p:cNvPr>
          <p:cNvCxnSpPr>
            <a:cxnSpLocks/>
          </p:cNvCxnSpPr>
          <p:nvPr/>
        </p:nvCxnSpPr>
        <p:spPr>
          <a:xfrm>
            <a:off x="346097" y="1216256"/>
            <a:ext cx="7300407" cy="0"/>
          </a:xfrm>
          <a:prstGeom prst="line">
            <a:avLst/>
          </a:prstGeom>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12A5447A-C854-4395-AD8A-03B51AD53FE2}"/>
              </a:ext>
            </a:extLst>
          </p:cNvPr>
          <p:cNvSpPr/>
          <p:nvPr/>
        </p:nvSpPr>
        <p:spPr>
          <a:xfrm>
            <a:off x="714954" y="4480537"/>
            <a:ext cx="6076736" cy="1860446"/>
          </a:xfrm>
          <a:prstGeom prst="rect">
            <a:avLst/>
          </a:prstGeom>
        </p:spPr>
        <p:txBody>
          <a:bodyPr wrap="square">
            <a:spAutoFit/>
          </a:bodyPr>
          <a:lstStyle/>
          <a:p>
            <a:pPr marL="171450" indent="-171450" algn="just">
              <a:lnSpc>
                <a:spcPct val="140000"/>
              </a:lnSpc>
              <a:spcBef>
                <a:spcPts val="600"/>
              </a:spcBef>
              <a:spcAft>
                <a:spcPts val="800"/>
              </a:spcAft>
              <a:buFont typeface="Wingdings" panose="05000000000000000000" pitchFamily="2" charset="2"/>
              <a:buChar char="§"/>
            </a:pPr>
            <a:r>
              <a:rPr lang="en-IN" sz="1000" dirty="0">
                <a:latin typeface="Verdana" panose="020B0604030504040204" pitchFamily="34" charset="0"/>
                <a:ea typeface="Verdana" panose="020B0604030504040204" pitchFamily="34" charset="0"/>
                <a:cs typeface="Verdana" panose="020B0604030504040204" pitchFamily="34" charset="0"/>
              </a:rPr>
              <a:t>XXXXX</a:t>
            </a:r>
          </a:p>
          <a:p>
            <a:pPr marL="171450" indent="-171450" algn="just">
              <a:lnSpc>
                <a:spcPct val="140000"/>
              </a:lnSpc>
              <a:spcBef>
                <a:spcPts val="600"/>
              </a:spcBef>
              <a:spcAft>
                <a:spcPts val="800"/>
              </a:spcAft>
              <a:buFont typeface="Wingdings" panose="05000000000000000000" pitchFamily="2" charset="2"/>
              <a:buChar char="§"/>
            </a:pPr>
            <a:r>
              <a:rPr lang="en-IN" sz="1000" dirty="0">
                <a:latin typeface="Verdana" panose="020B0604030504040204" pitchFamily="34" charset="0"/>
                <a:ea typeface="Verdana" panose="020B0604030504040204" pitchFamily="34" charset="0"/>
                <a:cs typeface="Verdana" panose="020B0604030504040204" pitchFamily="34" charset="0"/>
              </a:rPr>
              <a:t>XXXXX</a:t>
            </a:r>
          </a:p>
          <a:p>
            <a:pPr marL="171450" indent="-171450" algn="just">
              <a:lnSpc>
                <a:spcPct val="140000"/>
              </a:lnSpc>
              <a:spcBef>
                <a:spcPts val="600"/>
              </a:spcBef>
              <a:spcAft>
                <a:spcPts val="800"/>
              </a:spcAft>
              <a:buFont typeface="Wingdings" panose="05000000000000000000" pitchFamily="2" charset="2"/>
              <a:buChar char="§"/>
            </a:pPr>
            <a:r>
              <a:rPr lang="en-IN" sz="1000" dirty="0">
                <a:latin typeface="Verdana" panose="020B0604030504040204" pitchFamily="34" charset="0"/>
                <a:ea typeface="Verdana" panose="020B0604030504040204" pitchFamily="34" charset="0"/>
                <a:cs typeface="Verdana" panose="020B0604030504040204" pitchFamily="34" charset="0"/>
              </a:rPr>
              <a:t>XXXXX</a:t>
            </a:r>
          </a:p>
          <a:p>
            <a:pPr marL="171450" indent="-171450" algn="just">
              <a:lnSpc>
                <a:spcPct val="140000"/>
              </a:lnSpc>
              <a:spcBef>
                <a:spcPts val="600"/>
              </a:spcBef>
              <a:spcAft>
                <a:spcPts val="800"/>
              </a:spcAft>
              <a:buFont typeface="Wingdings" panose="05000000000000000000" pitchFamily="2" charset="2"/>
              <a:buChar char="§"/>
            </a:pPr>
            <a:r>
              <a:rPr lang="en-IN" sz="1000" dirty="0">
                <a:latin typeface="Verdana" panose="020B0604030504040204" pitchFamily="34" charset="0"/>
                <a:ea typeface="Verdana" panose="020B0604030504040204" pitchFamily="34" charset="0"/>
                <a:cs typeface="Verdana" panose="020B0604030504040204" pitchFamily="34" charset="0"/>
              </a:rPr>
              <a:t>XXXXX</a:t>
            </a:r>
          </a:p>
          <a:p>
            <a:pPr marL="171450" indent="-171450" algn="just">
              <a:lnSpc>
                <a:spcPct val="140000"/>
              </a:lnSpc>
              <a:spcBef>
                <a:spcPts val="600"/>
              </a:spcBef>
              <a:spcAft>
                <a:spcPts val="800"/>
              </a:spcAft>
              <a:buFont typeface="Wingdings" panose="05000000000000000000" pitchFamily="2" charset="2"/>
              <a:buChar char="§"/>
            </a:pPr>
            <a:r>
              <a:rPr lang="en-IN" sz="1000" dirty="0">
                <a:latin typeface="Verdana" panose="020B0604030504040204" pitchFamily="34" charset="0"/>
                <a:ea typeface="Verdana" panose="020B0604030504040204" pitchFamily="34" charset="0"/>
                <a:cs typeface="Verdana" panose="020B0604030504040204" pitchFamily="34" charset="0"/>
              </a:rPr>
              <a:t>XXXXX</a:t>
            </a:r>
          </a:p>
        </p:txBody>
      </p:sp>
      <p:sp>
        <p:nvSpPr>
          <p:cNvPr id="8" name="TextBox 7">
            <a:extLst>
              <a:ext uri="{FF2B5EF4-FFF2-40B4-BE49-F238E27FC236}">
                <a16:creationId xmlns:a16="http://schemas.microsoft.com/office/drawing/2014/main" id="{DAC9C36E-973F-417A-9CBA-00EC241ECD8B}"/>
              </a:ext>
            </a:extLst>
          </p:cNvPr>
          <p:cNvSpPr txBox="1"/>
          <p:nvPr/>
        </p:nvSpPr>
        <p:spPr>
          <a:xfrm>
            <a:off x="6071982" y="4036598"/>
            <a:ext cx="2337955" cy="20005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788489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Indonesia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762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Indonesia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2016-2026F (USD Million)</a:t>
            </a:r>
          </a:p>
        </p:txBody>
      </p:sp>
      <p:cxnSp>
        <p:nvCxnSpPr>
          <p:cNvPr id="6" name="Straight Connector 5">
            <a:extLst>
              <a:ext uri="{FF2B5EF4-FFF2-40B4-BE49-F238E27FC236}">
                <a16:creationId xmlns:a16="http://schemas.microsoft.com/office/drawing/2014/main" id="{5E49B0ED-D7A5-44E3-A26E-D720A5ABBA7C}"/>
              </a:ext>
            </a:extLst>
          </p:cNvPr>
          <p:cNvCxnSpPr>
            <a:cxnSpLocks/>
          </p:cNvCxnSpPr>
          <p:nvPr/>
        </p:nvCxnSpPr>
        <p:spPr>
          <a:xfrm>
            <a:off x="293640" y="1188834"/>
            <a:ext cx="6239682"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8" name="Chart 7">
            <a:extLst>
              <a:ext uri="{FF2B5EF4-FFF2-40B4-BE49-F238E27FC236}">
                <a16:creationId xmlns:a16="http://schemas.microsoft.com/office/drawing/2014/main" id="{A26F37D2-0FE5-434C-BED8-194559B16CDB}"/>
              </a:ext>
            </a:extLst>
          </p:cNvPr>
          <p:cNvGraphicFramePr/>
          <p:nvPr>
            <p:extLst>
              <p:ext uri="{D42A27DB-BD31-4B8C-83A1-F6EECF244321}">
                <p14:modId xmlns:p14="http://schemas.microsoft.com/office/powerpoint/2010/main" val="379384388"/>
              </p:ext>
            </p:extLst>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Indonesia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 &amp; Volume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XX.XX</a:t>
              </a: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XX.XX%</a:t>
              </a:r>
            </a:p>
          </p:txBody>
        </p:sp>
      </p:grpSp>
      <p:sp>
        <p:nvSpPr>
          <p:cNvPr id="28" name="TextBox 27">
            <a:extLst>
              <a:ext uri="{FF2B5EF4-FFF2-40B4-BE49-F238E27FC236}">
                <a16:creationId xmlns:a16="http://schemas.microsoft.com/office/drawing/2014/main" id="{D7C9FE26-B588-4FF2-84A2-6F92D5059288}"/>
              </a:ext>
            </a:extLst>
          </p:cNvPr>
          <p:cNvSpPr txBox="1"/>
          <p:nvPr/>
        </p:nvSpPr>
        <p:spPr>
          <a:xfrm>
            <a:off x="6533322" y="3598062"/>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614194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XX.XX%</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XX.XX%</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Indonesia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2016-2026F (Kilo Tonnes)</a:t>
            </a:r>
          </a:p>
        </p:txBody>
      </p:sp>
      <p:cxnSp>
        <p:nvCxnSpPr>
          <p:cNvPr id="10" name="Straight Connector 9">
            <a:extLst>
              <a:ext uri="{FF2B5EF4-FFF2-40B4-BE49-F238E27FC236}">
                <a16:creationId xmlns:a16="http://schemas.microsoft.com/office/drawing/2014/main" id="{3D13378D-D073-4D4A-A31E-CC1A05284ABC}"/>
              </a:ext>
            </a:extLst>
          </p:cNvPr>
          <p:cNvCxnSpPr>
            <a:cxnSpLocks/>
          </p:cNvCxnSpPr>
          <p:nvPr/>
        </p:nvCxnSpPr>
        <p:spPr>
          <a:xfrm>
            <a:off x="291295" y="1174054"/>
            <a:ext cx="6711872" cy="0"/>
          </a:xfrm>
          <a:prstGeom prst="line">
            <a:avLst/>
          </a:prstGeom>
        </p:spPr>
        <p:style>
          <a:lnRef idx="1">
            <a:schemeClr val="dk1"/>
          </a:lnRef>
          <a:fillRef idx="0">
            <a:schemeClr val="dk1"/>
          </a:fillRef>
          <a:effectRef idx="0">
            <a:schemeClr val="dk1"/>
          </a:effectRef>
          <a:fontRef idx="minor">
            <a:schemeClr val="tx1"/>
          </a:fontRef>
        </p:style>
      </p:cxn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Indonesia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BB88E188-964B-4FBC-927F-472B9271FEE6}"/>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483993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Indonesia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Indonesia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cxnSp>
        <p:nvCxnSpPr>
          <p:cNvPr id="29" name="Straight Connector 28">
            <a:extLst>
              <a:ext uri="{FF2B5EF4-FFF2-40B4-BE49-F238E27FC236}">
                <a16:creationId xmlns:a16="http://schemas.microsoft.com/office/drawing/2014/main" id="{2A4B1C9B-DE67-44E1-946A-6C8766BE9294}"/>
              </a:ext>
            </a:extLst>
          </p:cNvPr>
          <p:cNvCxnSpPr>
            <a:cxnSpLocks/>
          </p:cNvCxnSpPr>
          <p:nvPr/>
        </p:nvCxnSpPr>
        <p:spPr>
          <a:xfrm>
            <a:off x="293640" y="1188834"/>
            <a:ext cx="7061317" cy="33204"/>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XX: Indonesia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a:off x="371102" y="4632081"/>
            <a:ext cx="6949440"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extLst>
              <p:ext uri="{D42A27DB-BD31-4B8C-83A1-F6EECF244321}">
                <p14:modId xmlns:p14="http://schemas.microsoft.com/office/powerpoint/2010/main" val="2962037269"/>
              </p:ext>
            </p:extLst>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extLst>
              <p:ext uri="{D42A27DB-BD31-4B8C-83A1-F6EECF244321}">
                <p14:modId xmlns:p14="http://schemas.microsoft.com/office/powerpoint/2010/main" val="13484388"/>
              </p:ext>
            </p:extLst>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9378213A-F115-4828-8F9C-889C45F0F243}"/>
              </a:ext>
            </a:extLst>
          </p:cNvPr>
          <p:cNvSpPr txBox="1"/>
          <p:nvPr/>
        </p:nvSpPr>
        <p:spPr>
          <a:xfrm>
            <a:off x="6527118" y="390061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0730E8F5-5E8D-46B7-95BD-37780375B0EB}"/>
              </a:ext>
            </a:extLst>
          </p:cNvPr>
          <p:cNvSpPr txBox="1"/>
          <p:nvPr/>
        </p:nvSpPr>
        <p:spPr>
          <a:xfrm>
            <a:off x="6646384" y="5683367"/>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3393003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52400" y="193795"/>
            <a:ext cx="7863840" cy="457200"/>
          </a:xfrm>
          <a:prstGeom prst="rect">
            <a:avLst/>
          </a:prstGeom>
        </p:spPr>
        <p:txBody>
          <a:bodyPr>
            <a:normAutofit/>
          </a:bodyPr>
          <a:lstStyle/>
          <a:p>
            <a:r>
              <a:rPr lang="en-US" sz="1600" spc="0" dirty="0">
                <a:solidFill>
                  <a:schemeClr val="tx1">
                    <a:lumMod val="85000"/>
                    <a:lumOff val="15000"/>
                  </a:schemeClr>
                </a:solidFill>
                <a:latin typeface="Montserrat" panose="02000505000000020004" pitchFamily="2" charset="0"/>
              </a:rPr>
              <a:t>Table of Contents</a:t>
            </a:r>
          </a:p>
        </p:txBody>
      </p:sp>
      <p:graphicFrame>
        <p:nvGraphicFramePr>
          <p:cNvPr id="6" name="Table 5">
            <a:extLst>
              <a:ext uri="{FF2B5EF4-FFF2-40B4-BE49-F238E27FC236}">
                <a16:creationId xmlns:a16="http://schemas.microsoft.com/office/drawing/2014/main" id="{B447EB88-FF2A-4CEF-92A1-1C1B5802DE79}"/>
              </a:ext>
            </a:extLst>
          </p:cNvPr>
          <p:cNvGraphicFramePr>
            <a:graphicFrameLocks noGrp="1"/>
          </p:cNvGraphicFramePr>
          <p:nvPr>
            <p:extLst>
              <p:ext uri="{D42A27DB-BD31-4B8C-83A1-F6EECF244321}">
                <p14:modId xmlns:p14="http://schemas.microsoft.com/office/powerpoint/2010/main" val="950360737"/>
              </p:ext>
            </p:extLst>
          </p:nvPr>
        </p:nvGraphicFramePr>
        <p:xfrm>
          <a:off x="152400" y="756172"/>
          <a:ext cx="8518075" cy="5925863"/>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12398">
                  <a:extLst>
                    <a:ext uri="{9D8B030D-6E8A-4147-A177-3AD203B41FA5}">
                      <a16:colId xmlns:a16="http://schemas.microsoft.com/office/drawing/2014/main" val="20001"/>
                    </a:ext>
                  </a:extLst>
                </a:gridCol>
                <a:gridCol w="710129">
                  <a:extLst>
                    <a:ext uri="{9D8B030D-6E8A-4147-A177-3AD203B41FA5}">
                      <a16:colId xmlns:a16="http://schemas.microsoft.com/office/drawing/2014/main" val="20002"/>
                    </a:ext>
                  </a:extLst>
                </a:gridCol>
                <a:gridCol w="5405047">
                  <a:extLst>
                    <a:ext uri="{9D8B030D-6E8A-4147-A177-3AD203B41FA5}">
                      <a16:colId xmlns:a16="http://schemas.microsoft.com/office/drawing/2014/main" val="20003"/>
                    </a:ext>
                  </a:extLst>
                </a:gridCol>
                <a:gridCol w="904701">
                  <a:extLst>
                    <a:ext uri="{9D8B030D-6E8A-4147-A177-3AD203B41FA5}">
                      <a16:colId xmlns:a16="http://schemas.microsoft.com/office/drawing/2014/main" val="540729773"/>
                    </a:ext>
                  </a:extLst>
                </a:gridCol>
              </a:tblGrid>
              <a:tr h="208089">
                <a:tc>
                  <a:txBody>
                    <a:bodyPr/>
                    <a:lstStyle/>
                    <a:p>
                      <a:pPr algn="ctr">
                        <a:lnSpc>
                          <a:spcPts val="6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3">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Contents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IN"/>
                    </a:p>
                  </a:txBody>
                  <a:tcPr/>
                </a:tc>
                <a:tc hMerge="1">
                  <a:txBody>
                    <a:bodyPr/>
                    <a:lstStyle/>
                    <a:p>
                      <a:endParaRPr lang="en-IN"/>
                    </a:p>
                  </a:txBody>
                  <a:tcPr/>
                </a:tc>
                <a:tc>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Page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0"/>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 (Demand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048805"/>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232785"/>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9393768"/>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7.2.1.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5541010"/>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7.2.2.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a:noFill/>
                    </a:lnL>
                    <a:lnB w="12700" cmpd="sng">
                      <a:noFill/>
                    </a:lnB>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7132004"/>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3687758"/>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7.4.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4780314"/>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8.</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Malaysia Copper Sulphate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3839378"/>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3805021"/>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2227397"/>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45237"/>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8.2.1.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0080580"/>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8.2.2.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lnSpc>
                          <a:spcPts val="800"/>
                        </a:lnSpc>
                      </a:pPr>
                      <a:endPar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0885674"/>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7452232"/>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8.4.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9813252"/>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9.</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Vietnam Copper Sulphate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endPar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2776223"/>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 (Demand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6059855"/>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4654173"/>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0793980"/>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9.2.1.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5548771"/>
                  </a:ext>
                </a:extLst>
              </a:tr>
              <a:tr h="228022">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9.2.2.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1322838"/>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9.3.</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0426487"/>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9.4.</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6632637"/>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10.</a:t>
                      </a:r>
                      <a:endParaRPr lang="en-US"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ts val="800"/>
                        </a:lnSpc>
                        <a:spcBef>
                          <a:spcPts val="0"/>
                        </a:spcBef>
                        <a:spcAft>
                          <a:spcPts val="0"/>
                        </a:spcAft>
                        <a:buClrTx/>
                        <a:buSzTx/>
                        <a:buFontTx/>
                        <a:buNone/>
                        <a:tabLst/>
                        <a:defRPr/>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 Philippines Copper Sulphate Market Outlook</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7650873"/>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ts val="800"/>
                        </a:lnSpc>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Market Size &amp; Forecast</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364388"/>
                  </a:ext>
                </a:extLst>
              </a:tr>
              <a:tr h="217984">
                <a:tc>
                  <a:txBody>
                    <a:bodyPr/>
                    <a:lstStyle/>
                    <a:p>
                      <a:pPr marL="0" marR="0" indent="0" algn="ctr" defTabSz="914400" rtl="0" eaLnBrk="1" fontAlgn="auto" latinLnBrk="0" hangingPunct="1">
                        <a:lnSpc>
                          <a:spcPts val="800"/>
                        </a:lnSpc>
                        <a:spcBef>
                          <a:spcPts val="0"/>
                        </a:spcBef>
                        <a:spcAft>
                          <a:spcPts val="0"/>
                        </a:spcAft>
                        <a:buClrTx/>
                        <a:buSzTx/>
                        <a:buFontTx/>
                        <a:buNone/>
                        <a:tabLst/>
                        <a:defRPr/>
                      </a:pPr>
                      <a:endParaRPr lang="en-US"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350939"/>
                  </a:ext>
                </a:extLst>
              </a:tr>
            </a:tbl>
          </a:graphicData>
        </a:graphic>
      </p:graphicFrame>
    </p:spTree>
    <p:extLst>
      <p:ext uri="{BB962C8B-B14F-4D97-AF65-F5344CB8AC3E}">
        <p14:creationId xmlns:p14="http://schemas.microsoft.com/office/powerpoint/2010/main" val="2223109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Indonesia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760782"/>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Indonesia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362820" y="406454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XX: Indonesia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a:off x="490372" y="4356617"/>
            <a:ext cx="7040880"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2" name="Chart 11">
            <a:extLst>
              <a:ext uri="{FF2B5EF4-FFF2-40B4-BE49-F238E27FC236}">
                <a16:creationId xmlns:a16="http://schemas.microsoft.com/office/drawing/2014/main" id="{97153BBE-16BE-48AE-BC9B-379AB4CE4EA1}"/>
              </a:ext>
            </a:extLst>
          </p:cNvPr>
          <p:cNvGraphicFramePr/>
          <p:nvPr>
            <p:extLst>
              <p:ext uri="{D42A27DB-BD31-4B8C-83A1-F6EECF244321}">
                <p14:modId xmlns:p14="http://schemas.microsoft.com/office/powerpoint/2010/main" val="3763445959"/>
              </p:ext>
            </p:extLst>
          </p:nvPr>
        </p:nvGraphicFramePr>
        <p:xfrm>
          <a:off x="198120" y="1036248"/>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Table 12">
            <a:extLst>
              <a:ext uri="{FF2B5EF4-FFF2-40B4-BE49-F238E27FC236}">
                <a16:creationId xmlns:a16="http://schemas.microsoft.com/office/drawing/2014/main" id="{76A1DA6C-3708-49A6-9C4B-80B7D3567ED1}"/>
              </a:ext>
            </a:extLst>
          </p:cNvPr>
          <p:cNvGraphicFramePr>
            <a:graphicFrameLocks noGrp="1"/>
          </p:cNvGraphicFramePr>
          <p:nvPr>
            <p:extLst>
              <p:ext uri="{D42A27DB-BD31-4B8C-83A1-F6EECF244321}">
                <p14:modId xmlns:p14="http://schemas.microsoft.com/office/powerpoint/2010/main" val="1773615289"/>
              </p:ext>
            </p:extLst>
          </p:nvPr>
        </p:nvGraphicFramePr>
        <p:xfrm>
          <a:off x="427534" y="4555896"/>
          <a:ext cx="8362080" cy="1836726"/>
        </p:xfrm>
        <a:graphic>
          <a:graphicData uri="http://schemas.openxmlformats.org/drawingml/2006/table">
            <a:tbl>
              <a:tblPr>
                <a:tableStyleId>{8EC20E35-A176-4012-BC5E-935CFFF8708E}</a:tableStyleId>
              </a:tblPr>
              <a:tblGrid>
                <a:gridCol w="2099417">
                  <a:extLst>
                    <a:ext uri="{9D8B030D-6E8A-4147-A177-3AD203B41FA5}">
                      <a16:colId xmlns:a16="http://schemas.microsoft.com/office/drawing/2014/main" val="2017731148"/>
                    </a:ext>
                  </a:extLst>
                </a:gridCol>
                <a:gridCol w="569333">
                  <a:extLst>
                    <a:ext uri="{9D8B030D-6E8A-4147-A177-3AD203B41FA5}">
                      <a16:colId xmlns:a16="http://schemas.microsoft.com/office/drawing/2014/main" val="2667391389"/>
                    </a:ext>
                  </a:extLst>
                </a:gridCol>
                <a:gridCol w="569333">
                  <a:extLst>
                    <a:ext uri="{9D8B030D-6E8A-4147-A177-3AD203B41FA5}">
                      <a16:colId xmlns:a16="http://schemas.microsoft.com/office/drawing/2014/main" val="3750729452"/>
                    </a:ext>
                  </a:extLst>
                </a:gridCol>
                <a:gridCol w="569333">
                  <a:extLst>
                    <a:ext uri="{9D8B030D-6E8A-4147-A177-3AD203B41FA5}">
                      <a16:colId xmlns:a16="http://schemas.microsoft.com/office/drawing/2014/main" val="425130346"/>
                    </a:ext>
                  </a:extLst>
                </a:gridCol>
                <a:gridCol w="569333">
                  <a:extLst>
                    <a:ext uri="{9D8B030D-6E8A-4147-A177-3AD203B41FA5}">
                      <a16:colId xmlns:a16="http://schemas.microsoft.com/office/drawing/2014/main" val="1091415442"/>
                    </a:ext>
                  </a:extLst>
                </a:gridCol>
                <a:gridCol w="569333">
                  <a:extLst>
                    <a:ext uri="{9D8B030D-6E8A-4147-A177-3AD203B41FA5}">
                      <a16:colId xmlns:a16="http://schemas.microsoft.com/office/drawing/2014/main" val="2869642291"/>
                    </a:ext>
                  </a:extLst>
                </a:gridCol>
                <a:gridCol w="569333">
                  <a:extLst>
                    <a:ext uri="{9D8B030D-6E8A-4147-A177-3AD203B41FA5}">
                      <a16:colId xmlns:a16="http://schemas.microsoft.com/office/drawing/2014/main" val="1492483844"/>
                    </a:ext>
                  </a:extLst>
                </a:gridCol>
                <a:gridCol w="569333">
                  <a:extLst>
                    <a:ext uri="{9D8B030D-6E8A-4147-A177-3AD203B41FA5}">
                      <a16:colId xmlns:a16="http://schemas.microsoft.com/office/drawing/2014/main" val="536896032"/>
                    </a:ext>
                  </a:extLst>
                </a:gridCol>
                <a:gridCol w="569333">
                  <a:extLst>
                    <a:ext uri="{9D8B030D-6E8A-4147-A177-3AD203B41FA5}">
                      <a16:colId xmlns:a16="http://schemas.microsoft.com/office/drawing/2014/main" val="2293403703"/>
                    </a:ext>
                  </a:extLst>
                </a:gridCol>
                <a:gridCol w="569333">
                  <a:extLst>
                    <a:ext uri="{9D8B030D-6E8A-4147-A177-3AD203B41FA5}">
                      <a16:colId xmlns:a16="http://schemas.microsoft.com/office/drawing/2014/main" val="2748373219"/>
                    </a:ext>
                  </a:extLst>
                </a:gridCol>
                <a:gridCol w="569333">
                  <a:extLst>
                    <a:ext uri="{9D8B030D-6E8A-4147-A177-3AD203B41FA5}">
                      <a16:colId xmlns:a16="http://schemas.microsoft.com/office/drawing/2014/main" val="316596246"/>
                    </a:ext>
                  </a:extLst>
                </a:gridCol>
                <a:gridCol w="569333">
                  <a:extLst>
                    <a:ext uri="{9D8B030D-6E8A-4147-A177-3AD203B41FA5}">
                      <a16:colId xmlns:a16="http://schemas.microsoft.com/office/drawing/2014/main" val="2656604351"/>
                    </a:ext>
                  </a:extLst>
                </a:gridCol>
              </a:tblGrid>
              <a:tr h="266036">
                <a:tc>
                  <a:txBody>
                    <a:bodyPr/>
                    <a:lstStyle/>
                    <a:p>
                      <a:pPr marL="0" algn="l" defTabSz="914400" rtl="0" eaLnBrk="1" fontAlgn="b" latinLnBrk="0" hangingPunct="1"/>
                      <a:r>
                        <a:rPr lang="en-IN" sz="1000" b="1" i="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66036">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extLst>
                  <a:ext uri="{0D108BD9-81ED-4DB2-BD59-A6C34878D82A}">
                    <a16:rowId xmlns:a16="http://schemas.microsoft.com/office/drawing/2014/main" val="3614340383"/>
                  </a:ext>
                </a:extLst>
              </a:tr>
              <a:tr h="266036">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Electricals</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extLst>
                  <a:ext uri="{0D108BD9-81ED-4DB2-BD59-A6C34878D82A}">
                    <a16:rowId xmlns:a16="http://schemas.microsoft.com/office/drawing/2014/main" val="2094423544"/>
                  </a:ext>
                </a:extLst>
              </a:tr>
              <a:tr h="266036">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extLst>
                  <a:ext uri="{0D108BD9-81ED-4DB2-BD59-A6C34878D82A}">
                    <a16:rowId xmlns:a16="http://schemas.microsoft.com/office/drawing/2014/main" val="741399779"/>
                  </a:ext>
                </a:extLst>
              </a:tr>
              <a:tr h="266036">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Medicals</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865856288"/>
                  </a:ext>
                </a:extLst>
              </a:tr>
              <a:tr h="240510">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Electroplating</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954528466"/>
                  </a:ext>
                </a:extLst>
              </a:tr>
              <a:tr h="266036">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Leather and Textile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extLst>
                  <a:ext uri="{0D108BD9-81ED-4DB2-BD59-A6C34878D82A}">
                    <a16:rowId xmlns:a16="http://schemas.microsoft.com/office/drawing/2014/main" val="587225213"/>
                  </a:ext>
                </a:extLst>
              </a:tr>
            </a:tbl>
          </a:graphicData>
        </a:graphic>
      </p:graphicFrame>
      <p:cxnSp>
        <p:nvCxnSpPr>
          <p:cNvPr id="10" name="Straight Connector 9">
            <a:extLst>
              <a:ext uri="{FF2B5EF4-FFF2-40B4-BE49-F238E27FC236}">
                <a16:creationId xmlns:a16="http://schemas.microsoft.com/office/drawing/2014/main" id="{8B529C1A-14D3-4C14-84CA-6B0BF2FB76BB}"/>
              </a:ext>
            </a:extLst>
          </p:cNvPr>
          <p:cNvCxnSpPr>
            <a:cxnSpLocks/>
          </p:cNvCxnSpPr>
          <p:nvPr/>
        </p:nvCxnSpPr>
        <p:spPr>
          <a:xfrm>
            <a:off x="216052" y="1036248"/>
            <a:ext cx="731520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0AEAFD6-BBAF-4BE3-AC8B-9B5F6A8E2867}"/>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4" name="TextBox 13">
            <a:extLst>
              <a:ext uri="{FF2B5EF4-FFF2-40B4-BE49-F238E27FC236}">
                <a16:creationId xmlns:a16="http://schemas.microsoft.com/office/drawing/2014/main" id="{5CECF796-79CE-423C-8AEE-AA847AE3E5D0}"/>
              </a:ext>
            </a:extLst>
          </p:cNvPr>
          <p:cNvSpPr txBox="1"/>
          <p:nvPr/>
        </p:nvSpPr>
        <p:spPr>
          <a:xfrm>
            <a:off x="6673976" y="6422544"/>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093485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Indonesia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Supply Outlook</a:t>
            </a: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Indonesia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4" name="Straight Connector 3">
            <a:extLst>
              <a:ext uri="{FF2B5EF4-FFF2-40B4-BE49-F238E27FC236}">
                <a16:creationId xmlns:a16="http://schemas.microsoft.com/office/drawing/2014/main" id="{E0AE5339-26FB-4527-923E-F15AAB49BCC0}"/>
              </a:ext>
            </a:extLst>
          </p:cNvPr>
          <p:cNvCxnSpPr>
            <a:cxnSpLocks/>
          </p:cNvCxnSpPr>
          <p:nvPr/>
        </p:nvCxnSpPr>
        <p:spPr>
          <a:xfrm>
            <a:off x="293640" y="1204108"/>
            <a:ext cx="5153003" cy="1793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5" name="Chart 4">
            <a:extLst>
              <a:ext uri="{FF2B5EF4-FFF2-40B4-BE49-F238E27FC236}">
                <a16:creationId xmlns:a16="http://schemas.microsoft.com/office/drawing/2014/main" id="{74BC5EE8-859E-4E5F-AE1A-FEDD45EE9107}"/>
              </a:ext>
            </a:extLst>
          </p:cNvPr>
          <p:cNvGraphicFramePr/>
          <p:nvPr>
            <p:extLst>
              <p:ext uri="{D42A27DB-BD31-4B8C-83A1-F6EECF244321}">
                <p14:modId xmlns:p14="http://schemas.microsoft.com/office/powerpoint/2010/main" val="2968226323"/>
              </p:ext>
            </p:extLst>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7" name="Chart 6">
            <a:extLst>
              <a:ext uri="{FF2B5EF4-FFF2-40B4-BE49-F238E27FC236}">
                <a16:creationId xmlns:a16="http://schemas.microsoft.com/office/drawing/2014/main" id="{54E505D1-F192-4892-B235-42A4F9BC74A4}"/>
              </a:ext>
            </a:extLst>
          </p:cNvPr>
          <p:cNvGraphicFramePr/>
          <p:nvPr>
            <p:extLst>
              <p:ext uri="{D42A27DB-BD31-4B8C-83A1-F6EECF244321}">
                <p14:modId xmlns:p14="http://schemas.microsoft.com/office/powerpoint/2010/main" val="3507280246"/>
              </p:ext>
            </p:extLst>
          </p:nvPr>
        </p:nvGraphicFramePr>
        <p:xfrm>
          <a:off x="293640" y="4147980"/>
          <a:ext cx="4191358" cy="232940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Figure XX: </a:t>
            </a:r>
            <a:r>
              <a:rPr lang="en-US" sz="1000" b="1" kern="0" dirty="0">
                <a:latin typeface="Verdana" panose="020B0604030504040204" pitchFamily="34" charset="0"/>
                <a:ea typeface="Verdana" panose="020B0604030504040204" pitchFamily="34" charset="0"/>
                <a:cs typeface="Verdana" panose="020B0604030504040204" pitchFamily="34" charset="0"/>
              </a:rPr>
              <a:t>Indonesia Fungicide Consumption, By Crop, 2020</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cxnSp>
        <p:nvCxnSpPr>
          <p:cNvPr id="9" name="Straight Connector 8">
            <a:extLst>
              <a:ext uri="{FF2B5EF4-FFF2-40B4-BE49-F238E27FC236}">
                <a16:creationId xmlns:a16="http://schemas.microsoft.com/office/drawing/2014/main" id="{DDB75579-75F7-4513-BA75-2DD3DFF00612}"/>
              </a:ext>
            </a:extLst>
          </p:cNvPr>
          <p:cNvCxnSpPr>
            <a:cxnSpLocks/>
          </p:cNvCxnSpPr>
          <p:nvPr/>
        </p:nvCxnSpPr>
        <p:spPr>
          <a:xfrm>
            <a:off x="293640" y="3872399"/>
            <a:ext cx="3814534"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3AD8558-F689-403A-BFD0-73A448FFD485}"/>
              </a:ext>
            </a:extLst>
          </p:cNvPr>
          <p:cNvSpPr txBox="1"/>
          <p:nvPr/>
        </p:nvSpPr>
        <p:spPr>
          <a:xfrm>
            <a:off x="3216537" y="6419240"/>
            <a:ext cx="1139869" cy="215444"/>
          </a:xfrm>
          <a:prstGeom prst="rect">
            <a:avLst/>
          </a:prstGeom>
          <a:noFill/>
        </p:spPr>
        <p:txBody>
          <a:bodyPr wrap="square" rtlCol="0">
            <a:spAutoFit/>
          </a:bodyPr>
          <a:lstStyle/>
          <a:p>
            <a:r>
              <a:rPr lang="en-US" sz="800" i="1" dirty="0">
                <a:latin typeface="Verdana" panose="020B0604030504040204" pitchFamily="34" charset="0"/>
                <a:ea typeface="Verdana" panose="020B0604030504040204" pitchFamily="34" charset="0"/>
                <a:cs typeface="Verdana" panose="020B0604030504040204" pitchFamily="34" charset="0"/>
              </a:rPr>
              <a:t>Source: BP Stats</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584814"/>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Table XX: Indonesia </a:t>
            </a:r>
            <a:r>
              <a:rPr lang="en-US" sz="1000" b="1" kern="0" dirty="0">
                <a:latin typeface="Verdana" panose="020B0604030504040204" pitchFamily="34" charset="0"/>
                <a:ea typeface="Verdana" panose="020B0604030504040204" pitchFamily="34" charset="0"/>
                <a:cs typeface="Verdana" panose="020B0604030504040204" pitchFamily="34" charset="0"/>
              </a:rPr>
              <a:t>Energy Consumption, By Sector, 2020</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cxnSp>
        <p:nvCxnSpPr>
          <p:cNvPr id="14" name="Straight Connector 13">
            <a:extLst>
              <a:ext uri="{FF2B5EF4-FFF2-40B4-BE49-F238E27FC236}">
                <a16:creationId xmlns:a16="http://schemas.microsoft.com/office/drawing/2014/main" id="{2EC0FC53-6FE0-4609-A7EF-73C244D96C89}"/>
              </a:ext>
            </a:extLst>
          </p:cNvPr>
          <p:cNvCxnSpPr>
            <a:cxnSpLocks/>
          </p:cNvCxnSpPr>
          <p:nvPr/>
        </p:nvCxnSpPr>
        <p:spPr>
          <a:xfrm>
            <a:off x="4564552" y="3861579"/>
            <a:ext cx="3924000"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extLst>
              <p:ext uri="{D42A27DB-BD31-4B8C-83A1-F6EECF244321}">
                <p14:modId xmlns:p14="http://schemas.microsoft.com/office/powerpoint/2010/main" val="3495568375"/>
              </p:ext>
            </p:extLst>
          </p:nvPr>
        </p:nvGraphicFramePr>
        <p:xfrm>
          <a:off x="4605499" y="4110962"/>
          <a:ext cx="3858500" cy="2076211"/>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251797">
                <a:tc>
                  <a:txBody>
                    <a:bodyPr/>
                    <a:lstStyle/>
                    <a:p>
                      <a:pPr algn="l" fontAlgn="ct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Sector</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Capacity (Million BOE)</a:t>
                      </a:r>
                    </a:p>
                  </a:txBody>
                  <a:tcPr marL="72000" marR="72000" marT="36000" marB="36000" anchor="ctr"/>
                </a:tc>
                <a:extLst>
                  <a:ext uri="{0D108BD9-81ED-4DB2-BD59-A6C34878D82A}">
                    <a16:rowId xmlns:a16="http://schemas.microsoft.com/office/drawing/2014/main" val="179892857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Industry</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Household</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Commercial</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Transportation</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952825168"/>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Other Sector</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329238539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Non-Energy</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p>
                  </a:txBody>
                  <a:tcPr marL="72000" marR="72000" marT="36000" marB="36000" anchor="ctr"/>
                </a:tc>
                <a:extLst>
                  <a:ext uri="{0D108BD9-81ED-4DB2-BD59-A6C34878D82A}">
                    <a16:rowId xmlns:a16="http://schemas.microsoft.com/office/drawing/2014/main" val="3873314538"/>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24998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dirty="0">
                <a:solidFill>
                  <a:prstClr val="white">
                    <a:lumMod val="50000"/>
                  </a:prstClr>
                </a:solidFill>
              </a:rPr>
              <a:t>Economic Statistics on Indonesia</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33667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 in Asia Pacific</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37759" y="923484"/>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4937759" y="2711813"/>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4937759" y="4718601"/>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4937759" y="2002762"/>
            <a:ext cx="3558541" cy="626775"/>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 market is fragmented and there is an emergence of Chinese players who have captured significant share in aftermarket.</a:t>
            </a:r>
          </a:p>
        </p:txBody>
      </p:sp>
      <p:sp>
        <p:nvSpPr>
          <p:cNvPr id="46" name="Rectangle 45">
            <a:extLst>
              <a:ext uri="{FF2B5EF4-FFF2-40B4-BE49-F238E27FC236}">
                <a16:creationId xmlns:a16="http://schemas.microsoft.com/office/drawing/2014/main" id="{9C10E17B-1F3D-427B-8DCC-335C7785DD5F}"/>
              </a:ext>
            </a:extLst>
          </p:cNvPr>
          <p:cNvSpPr/>
          <p:nvPr/>
        </p:nvSpPr>
        <p:spPr>
          <a:xfrm>
            <a:off x="4937758" y="3851361"/>
            <a:ext cx="3558541" cy="626775"/>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Polyamide Composite based Reverse Osmosis Membrane is expected to grow in Asia due to better salt rejection and permeate flux properties. </a:t>
            </a:r>
          </a:p>
        </p:txBody>
      </p:sp>
      <p:sp>
        <p:nvSpPr>
          <p:cNvPr id="50" name="Rectangle 49">
            <a:extLst>
              <a:ext uri="{FF2B5EF4-FFF2-40B4-BE49-F238E27FC236}">
                <a16:creationId xmlns:a16="http://schemas.microsoft.com/office/drawing/2014/main" id="{C2530AFD-4B7D-4A00-9782-D6D451550390}"/>
              </a:ext>
            </a:extLst>
          </p:cNvPr>
          <p:cNvSpPr/>
          <p:nvPr/>
        </p:nvSpPr>
        <p:spPr>
          <a:xfrm>
            <a:off x="4911896" y="5798601"/>
            <a:ext cx="3558541" cy="811441"/>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Rapid industrialization and urbanization are expected to expected to boost the demand coupled with new innovations for providing cost effective services.</a:t>
            </a: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42204" y="164731"/>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Indonesia</a:t>
            </a:r>
          </a:p>
        </p:txBody>
      </p:sp>
      <p:pic>
        <p:nvPicPr>
          <p:cNvPr id="1026" name="Picture 2">
            <a:extLst>
              <a:ext uri="{FF2B5EF4-FFF2-40B4-BE49-F238E27FC236}">
                <a16:creationId xmlns:a16="http://schemas.microsoft.com/office/drawing/2014/main" id="{C4CAFC37-F9AD-4DA1-8A8F-46FE1B4DCA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590" y="3434320"/>
            <a:ext cx="1438275" cy="4667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8C6000A-DD7C-4487-9864-754530ED446F}"/>
              </a:ext>
            </a:extLst>
          </p:cNvPr>
          <p:cNvPicPr>
            <a:picLocks noChangeAspect="1"/>
          </p:cNvPicPr>
          <p:nvPr/>
        </p:nvPicPr>
        <p:blipFill>
          <a:blip r:embed="rId3"/>
          <a:stretch>
            <a:fillRect/>
          </a:stretch>
        </p:blipFill>
        <p:spPr>
          <a:xfrm>
            <a:off x="445224" y="2574170"/>
            <a:ext cx="1409700" cy="676275"/>
          </a:xfrm>
          <a:prstGeom prst="rect">
            <a:avLst/>
          </a:prstGeom>
        </p:spPr>
      </p:pic>
      <p:pic>
        <p:nvPicPr>
          <p:cNvPr id="32" name="Picture 31">
            <a:extLst>
              <a:ext uri="{FF2B5EF4-FFF2-40B4-BE49-F238E27FC236}">
                <a16:creationId xmlns:a16="http://schemas.microsoft.com/office/drawing/2014/main" id="{11E33BFD-BAD6-423C-A779-831007FACB34}"/>
              </a:ext>
            </a:extLst>
          </p:cNvPr>
          <p:cNvPicPr>
            <a:picLocks noChangeAspect="1"/>
          </p:cNvPicPr>
          <p:nvPr/>
        </p:nvPicPr>
        <p:blipFill>
          <a:blip r:embed="rId4"/>
          <a:stretch>
            <a:fillRect/>
          </a:stretch>
        </p:blipFill>
        <p:spPr>
          <a:xfrm>
            <a:off x="2924589" y="1711231"/>
            <a:ext cx="1276350" cy="742950"/>
          </a:xfrm>
          <a:prstGeom prst="rect">
            <a:avLst/>
          </a:prstGeom>
        </p:spPr>
      </p:pic>
      <p:pic>
        <p:nvPicPr>
          <p:cNvPr id="34" name="Picture 33">
            <a:extLst>
              <a:ext uri="{FF2B5EF4-FFF2-40B4-BE49-F238E27FC236}">
                <a16:creationId xmlns:a16="http://schemas.microsoft.com/office/drawing/2014/main" id="{FA41A9E9-6918-4FFB-9811-61FE0B3AE843}"/>
              </a:ext>
            </a:extLst>
          </p:cNvPr>
          <p:cNvPicPr>
            <a:picLocks noChangeAspect="1"/>
          </p:cNvPicPr>
          <p:nvPr/>
        </p:nvPicPr>
        <p:blipFill>
          <a:blip r:embed="rId5"/>
          <a:stretch>
            <a:fillRect/>
          </a:stretch>
        </p:blipFill>
        <p:spPr>
          <a:xfrm>
            <a:off x="2883563" y="2391668"/>
            <a:ext cx="1370064" cy="749174"/>
          </a:xfrm>
          <a:prstGeom prst="rect">
            <a:avLst/>
          </a:prstGeom>
        </p:spPr>
      </p:pic>
      <p:pic>
        <p:nvPicPr>
          <p:cNvPr id="36" name="Picture 35">
            <a:extLst>
              <a:ext uri="{FF2B5EF4-FFF2-40B4-BE49-F238E27FC236}">
                <a16:creationId xmlns:a16="http://schemas.microsoft.com/office/drawing/2014/main" id="{CDEAC8F3-A154-4367-8DDD-94F3981035C2}"/>
              </a:ext>
            </a:extLst>
          </p:cNvPr>
          <p:cNvPicPr>
            <a:picLocks noChangeAspect="1"/>
          </p:cNvPicPr>
          <p:nvPr/>
        </p:nvPicPr>
        <p:blipFill>
          <a:blip r:embed="rId6"/>
          <a:stretch>
            <a:fillRect/>
          </a:stretch>
        </p:blipFill>
        <p:spPr>
          <a:xfrm>
            <a:off x="435903" y="1773854"/>
            <a:ext cx="1534469" cy="666849"/>
          </a:xfrm>
          <a:prstGeom prst="rect">
            <a:avLst/>
          </a:prstGeom>
        </p:spPr>
      </p:pic>
      <p:pic>
        <p:nvPicPr>
          <p:cNvPr id="7" name="Picture 6">
            <a:extLst>
              <a:ext uri="{FF2B5EF4-FFF2-40B4-BE49-F238E27FC236}">
                <a16:creationId xmlns:a16="http://schemas.microsoft.com/office/drawing/2014/main" id="{66B6932A-CB4D-4150-905E-568A703156DE}"/>
              </a:ext>
            </a:extLst>
          </p:cNvPr>
          <p:cNvPicPr>
            <a:picLocks noChangeAspect="1"/>
          </p:cNvPicPr>
          <p:nvPr/>
        </p:nvPicPr>
        <p:blipFill>
          <a:blip r:embed="rId7"/>
          <a:stretch>
            <a:fillRect/>
          </a:stretch>
        </p:blipFill>
        <p:spPr>
          <a:xfrm>
            <a:off x="2454551" y="3370608"/>
            <a:ext cx="2114550" cy="514350"/>
          </a:xfrm>
          <a:prstGeom prst="rect">
            <a:avLst/>
          </a:prstGeom>
        </p:spPr>
      </p:pic>
      <p:pic>
        <p:nvPicPr>
          <p:cNvPr id="14" name="Picture 13">
            <a:extLst>
              <a:ext uri="{FF2B5EF4-FFF2-40B4-BE49-F238E27FC236}">
                <a16:creationId xmlns:a16="http://schemas.microsoft.com/office/drawing/2014/main" id="{FC3FFEE0-5033-4D78-9A15-DFBD62C0605E}"/>
              </a:ext>
            </a:extLst>
          </p:cNvPr>
          <p:cNvPicPr>
            <a:picLocks noChangeAspect="1"/>
          </p:cNvPicPr>
          <p:nvPr/>
        </p:nvPicPr>
        <p:blipFill>
          <a:blip r:embed="rId8"/>
          <a:stretch>
            <a:fillRect/>
          </a:stretch>
        </p:blipFill>
        <p:spPr>
          <a:xfrm>
            <a:off x="424069" y="4095336"/>
            <a:ext cx="1802297" cy="628650"/>
          </a:xfrm>
          <a:prstGeom prst="rect">
            <a:avLst/>
          </a:prstGeom>
        </p:spPr>
      </p:pic>
      <p:pic>
        <p:nvPicPr>
          <p:cNvPr id="16" name="Picture 15">
            <a:extLst>
              <a:ext uri="{FF2B5EF4-FFF2-40B4-BE49-F238E27FC236}">
                <a16:creationId xmlns:a16="http://schemas.microsoft.com/office/drawing/2014/main" id="{64077137-84B5-404D-BB95-9F61D77D62EA}"/>
              </a:ext>
            </a:extLst>
          </p:cNvPr>
          <p:cNvPicPr>
            <a:picLocks noChangeAspect="1"/>
          </p:cNvPicPr>
          <p:nvPr/>
        </p:nvPicPr>
        <p:blipFill>
          <a:blip r:embed="rId9"/>
          <a:stretch>
            <a:fillRect/>
          </a:stretch>
        </p:blipFill>
        <p:spPr>
          <a:xfrm>
            <a:off x="2438400" y="4127222"/>
            <a:ext cx="2186608" cy="550794"/>
          </a:xfrm>
          <a:prstGeom prst="rect">
            <a:avLst/>
          </a:prstGeom>
        </p:spPr>
      </p:pic>
      <p:pic>
        <p:nvPicPr>
          <p:cNvPr id="18" name="Picture 17">
            <a:extLst>
              <a:ext uri="{FF2B5EF4-FFF2-40B4-BE49-F238E27FC236}">
                <a16:creationId xmlns:a16="http://schemas.microsoft.com/office/drawing/2014/main" id="{7FCAADB5-E716-4AD9-BCBB-A567BC683A46}"/>
              </a:ext>
            </a:extLst>
          </p:cNvPr>
          <p:cNvPicPr>
            <a:picLocks noChangeAspect="1"/>
          </p:cNvPicPr>
          <p:nvPr/>
        </p:nvPicPr>
        <p:blipFill>
          <a:blip r:embed="rId10"/>
          <a:stretch>
            <a:fillRect/>
          </a:stretch>
        </p:blipFill>
        <p:spPr>
          <a:xfrm>
            <a:off x="551208" y="4938505"/>
            <a:ext cx="1733550" cy="400050"/>
          </a:xfrm>
          <a:prstGeom prst="rect">
            <a:avLst/>
          </a:prstGeom>
        </p:spPr>
      </p:pic>
      <p:pic>
        <p:nvPicPr>
          <p:cNvPr id="23" name="Picture 22">
            <a:extLst>
              <a:ext uri="{FF2B5EF4-FFF2-40B4-BE49-F238E27FC236}">
                <a16:creationId xmlns:a16="http://schemas.microsoft.com/office/drawing/2014/main" id="{ECFFE793-7EB5-43C8-842A-62480FD6C992}"/>
              </a:ext>
            </a:extLst>
          </p:cNvPr>
          <p:cNvPicPr>
            <a:picLocks noChangeAspect="1"/>
          </p:cNvPicPr>
          <p:nvPr/>
        </p:nvPicPr>
        <p:blipFill>
          <a:blip r:embed="rId11"/>
          <a:stretch>
            <a:fillRect/>
          </a:stretch>
        </p:blipFill>
        <p:spPr>
          <a:xfrm>
            <a:off x="2620616" y="4934157"/>
            <a:ext cx="1885122" cy="419721"/>
          </a:xfrm>
          <a:prstGeom prst="rect">
            <a:avLst/>
          </a:prstGeom>
        </p:spPr>
      </p:pic>
      <p:pic>
        <p:nvPicPr>
          <p:cNvPr id="33" name="Picture 32">
            <a:extLst>
              <a:ext uri="{FF2B5EF4-FFF2-40B4-BE49-F238E27FC236}">
                <a16:creationId xmlns:a16="http://schemas.microsoft.com/office/drawing/2014/main" id="{0DB4B07A-69C4-4568-BC3C-467C6D4F5D1B}"/>
              </a:ext>
            </a:extLst>
          </p:cNvPr>
          <p:cNvPicPr>
            <a:picLocks noChangeAspect="1"/>
          </p:cNvPicPr>
          <p:nvPr/>
        </p:nvPicPr>
        <p:blipFill>
          <a:blip r:embed="rId12"/>
          <a:stretch>
            <a:fillRect/>
          </a:stretch>
        </p:blipFill>
        <p:spPr>
          <a:xfrm>
            <a:off x="1502467" y="5597594"/>
            <a:ext cx="2141883" cy="405641"/>
          </a:xfrm>
          <a:prstGeom prst="rect">
            <a:avLst/>
          </a:prstGeom>
        </p:spPr>
      </p:pic>
    </p:spTree>
    <p:extLst>
      <p:ext uri="{BB962C8B-B14F-4D97-AF65-F5344CB8AC3E}">
        <p14:creationId xmlns:p14="http://schemas.microsoft.com/office/powerpoint/2010/main" val="479460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Thailand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986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1741" y="853872"/>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Thailand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2016-2026F (USD Million)</a:t>
            </a:r>
          </a:p>
        </p:txBody>
      </p:sp>
      <p:cxnSp>
        <p:nvCxnSpPr>
          <p:cNvPr id="6" name="Straight Connector 5">
            <a:extLst>
              <a:ext uri="{FF2B5EF4-FFF2-40B4-BE49-F238E27FC236}">
                <a16:creationId xmlns:a16="http://schemas.microsoft.com/office/drawing/2014/main" id="{5E49B0ED-D7A5-44E3-A26E-D720A5ABBA7C}"/>
              </a:ext>
            </a:extLst>
          </p:cNvPr>
          <p:cNvCxnSpPr>
            <a:cxnSpLocks/>
          </p:cNvCxnSpPr>
          <p:nvPr/>
        </p:nvCxnSpPr>
        <p:spPr>
          <a:xfrm flipV="1">
            <a:off x="291295" y="1145940"/>
            <a:ext cx="6175766" cy="58984"/>
          </a:xfrm>
          <a:prstGeom prst="line">
            <a:avLst/>
          </a:prstGeom>
        </p:spPr>
        <p:style>
          <a:lnRef idx="1">
            <a:schemeClr val="dk1"/>
          </a:lnRef>
          <a:fillRef idx="0">
            <a:schemeClr val="dk1"/>
          </a:fillRef>
          <a:effectRef idx="0">
            <a:schemeClr val="dk1"/>
          </a:effectRef>
          <a:fontRef idx="minor">
            <a:schemeClr val="tx1"/>
          </a:fontRef>
        </p:style>
      </p:cxn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Thailand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 &amp; Volume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33433"/>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XX.XX</a:t>
              </a: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XX.XX%</a:t>
              </a:r>
            </a:p>
          </p:txBody>
        </p:sp>
      </p:grpSp>
      <p:sp>
        <p:nvSpPr>
          <p:cNvPr id="28" name="TextBox 27">
            <a:extLst>
              <a:ext uri="{FF2B5EF4-FFF2-40B4-BE49-F238E27FC236}">
                <a16:creationId xmlns:a16="http://schemas.microsoft.com/office/drawing/2014/main" id="{38CFDCD4-BAB4-41D7-A4A0-EEAFD86FEE4A}"/>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4263703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XX.XX%</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XX.XX%</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Thailand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2016-2026F (Kilo Tonnes)</a:t>
            </a:r>
          </a:p>
        </p:txBody>
      </p:sp>
      <p:cxnSp>
        <p:nvCxnSpPr>
          <p:cNvPr id="10" name="Straight Connector 9">
            <a:extLst>
              <a:ext uri="{FF2B5EF4-FFF2-40B4-BE49-F238E27FC236}">
                <a16:creationId xmlns:a16="http://schemas.microsoft.com/office/drawing/2014/main" id="{3D13378D-D073-4D4A-A31E-CC1A05284ABC}"/>
              </a:ext>
            </a:extLst>
          </p:cNvPr>
          <p:cNvCxnSpPr>
            <a:cxnSpLocks/>
          </p:cNvCxnSpPr>
          <p:nvPr/>
        </p:nvCxnSpPr>
        <p:spPr>
          <a:xfrm>
            <a:off x="291295" y="1174054"/>
            <a:ext cx="6711872" cy="0"/>
          </a:xfrm>
          <a:prstGeom prst="line">
            <a:avLst/>
          </a:prstGeom>
        </p:spPr>
        <p:style>
          <a:lnRef idx="1">
            <a:schemeClr val="dk1"/>
          </a:lnRef>
          <a:fillRef idx="0">
            <a:schemeClr val="dk1"/>
          </a:fillRef>
          <a:effectRef idx="0">
            <a:schemeClr val="dk1"/>
          </a:effectRef>
          <a:fontRef idx="minor">
            <a:schemeClr val="tx1"/>
          </a:fontRef>
        </p:style>
      </p:cxn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Thailand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62D9C698-BBD6-413D-8A80-5DCF57DBBD95}"/>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960251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Thailand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Thailand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cxnSp>
        <p:nvCxnSpPr>
          <p:cNvPr id="29" name="Straight Connector 28">
            <a:extLst>
              <a:ext uri="{FF2B5EF4-FFF2-40B4-BE49-F238E27FC236}">
                <a16:creationId xmlns:a16="http://schemas.microsoft.com/office/drawing/2014/main" id="{2A4B1C9B-DE67-44E1-946A-6C8766BE9294}"/>
              </a:ext>
            </a:extLst>
          </p:cNvPr>
          <p:cNvCxnSpPr>
            <a:cxnSpLocks/>
          </p:cNvCxnSpPr>
          <p:nvPr/>
        </p:nvCxnSpPr>
        <p:spPr>
          <a:xfrm>
            <a:off x="293640" y="1188834"/>
            <a:ext cx="7034812" cy="33204"/>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XX: Thailand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2016-2026F (USD Million)</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a:off x="371102" y="4632081"/>
            <a:ext cx="6858000"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A7A6CF22-A98E-4AE8-B030-ECCDC89339DE}"/>
              </a:ext>
            </a:extLst>
          </p:cNvPr>
          <p:cNvSpPr txBox="1"/>
          <p:nvPr/>
        </p:nvSpPr>
        <p:spPr>
          <a:xfrm>
            <a:off x="6527118" y="390061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CCA3F8C5-D38F-43F7-8739-2FDEC21C494A}"/>
              </a:ext>
            </a:extLst>
          </p:cNvPr>
          <p:cNvSpPr txBox="1"/>
          <p:nvPr/>
        </p:nvSpPr>
        <p:spPr>
          <a:xfrm>
            <a:off x="6646384" y="5784245"/>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3953066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Thailand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80267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Thailand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Volume, 2016-2026F</a:t>
            </a:r>
          </a:p>
        </p:txBody>
      </p:sp>
      <p:sp>
        <p:nvSpPr>
          <p:cNvPr id="8" name="TextBox 7">
            <a:extLst>
              <a:ext uri="{FF2B5EF4-FFF2-40B4-BE49-F238E27FC236}">
                <a16:creationId xmlns:a16="http://schemas.microsoft.com/office/drawing/2014/main" id="{377E04C2-64EC-4071-91D2-2DF2EB9F00BB}"/>
              </a:ext>
            </a:extLst>
          </p:cNvPr>
          <p:cNvSpPr txBox="1"/>
          <p:nvPr/>
        </p:nvSpPr>
        <p:spPr>
          <a:xfrm>
            <a:off x="198120" y="408171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XX: Thailand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a:off x="371102" y="4341105"/>
            <a:ext cx="6949440" cy="32682"/>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2" name="Chart 11">
            <a:extLst>
              <a:ext uri="{FF2B5EF4-FFF2-40B4-BE49-F238E27FC236}">
                <a16:creationId xmlns:a16="http://schemas.microsoft.com/office/drawing/2014/main" id="{97153BBE-16BE-48AE-BC9B-379AB4CE4EA1}"/>
              </a:ext>
            </a:extLst>
          </p:cNvPr>
          <p:cNvGraphicFramePr/>
          <p:nvPr/>
        </p:nvGraphicFramePr>
        <p:xfrm>
          <a:off x="198120" y="1036248"/>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Table 12">
            <a:extLst>
              <a:ext uri="{FF2B5EF4-FFF2-40B4-BE49-F238E27FC236}">
                <a16:creationId xmlns:a16="http://schemas.microsoft.com/office/drawing/2014/main" id="{76A1DA6C-3708-49A6-9C4B-80B7D3567ED1}"/>
              </a:ext>
            </a:extLst>
          </p:cNvPr>
          <p:cNvGraphicFramePr>
            <a:graphicFrameLocks noGrp="1"/>
          </p:cNvGraphicFramePr>
          <p:nvPr>
            <p:extLst>
              <p:ext uri="{D42A27DB-BD31-4B8C-83A1-F6EECF244321}">
                <p14:modId xmlns:p14="http://schemas.microsoft.com/office/powerpoint/2010/main" val="2228877057"/>
              </p:ext>
            </p:extLst>
          </p:nvPr>
        </p:nvGraphicFramePr>
        <p:xfrm>
          <a:off x="371102" y="4520058"/>
          <a:ext cx="8362080" cy="1836726"/>
        </p:xfrm>
        <a:graphic>
          <a:graphicData uri="http://schemas.openxmlformats.org/drawingml/2006/table">
            <a:tbl>
              <a:tblPr>
                <a:tableStyleId>{8EC20E35-A176-4012-BC5E-935CFFF8708E}</a:tableStyleId>
              </a:tblPr>
              <a:tblGrid>
                <a:gridCol w="2099417">
                  <a:extLst>
                    <a:ext uri="{9D8B030D-6E8A-4147-A177-3AD203B41FA5}">
                      <a16:colId xmlns:a16="http://schemas.microsoft.com/office/drawing/2014/main" val="2017731148"/>
                    </a:ext>
                  </a:extLst>
                </a:gridCol>
                <a:gridCol w="569333">
                  <a:extLst>
                    <a:ext uri="{9D8B030D-6E8A-4147-A177-3AD203B41FA5}">
                      <a16:colId xmlns:a16="http://schemas.microsoft.com/office/drawing/2014/main" val="2667391389"/>
                    </a:ext>
                  </a:extLst>
                </a:gridCol>
                <a:gridCol w="569333">
                  <a:extLst>
                    <a:ext uri="{9D8B030D-6E8A-4147-A177-3AD203B41FA5}">
                      <a16:colId xmlns:a16="http://schemas.microsoft.com/office/drawing/2014/main" val="3750729452"/>
                    </a:ext>
                  </a:extLst>
                </a:gridCol>
                <a:gridCol w="569333">
                  <a:extLst>
                    <a:ext uri="{9D8B030D-6E8A-4147-A177-3AD203B41FA5}">
                      <a16:colId xmlns:a16="http://schemas.microsoft.com/office/drawing/2014/main" val="425130346"/>
                    </a:ext>
                  </a:extLst>
                </a:gridCol>
                <a:gridCol w="569333">
                  <a:extLst>
                    <a:ext uri="{9D8B030D-6E8A-4147-A177-3AD203B41FA5}">
                      <a16:colId xmlns:a16="http://schemas.microsoft.com/office/drawing/2014/main" val="1091415442"/>
                    </a:ext>
                  </a:extLst>
                </a:gridCol>
                <a:gridCol w="569333">
                  <a:extLst>
                    <a:ext uri="{9D8B030D-6E8A-4147-A177-3AD203B41FA5}">
                      <a16:colId xmlns:a16="http://schemas.microsoft.com/office/drawing/2014/main" val="2869642291"/>
                    </a:ext>
                  </a:extLst>
                </a:gridCol>
                <a:gridCol w="569333">
                  <a:extLst>
                    <a:ext uri="{9D8B030D-6E8A-4147-A177-3AD203B41FA5}">
                      <a16:colId xmlns:a16="http://schemas.microsoft.com/office/drawing/2014/main" val="1492483844"/>
                    </a:ext>
                  </a:extLst>
                </a:gridCol>
                <a:gridCol w="569333">
                  <a:extLst>
                    <a:ext uri="{9D8B030D-6E8A-4147-A177-3AD203B41FA5}">
                      <a16:colId xmlns:a16="http://schemas.microsoft.com/office/drawing/2014/main" val="536896032"/>
                    </a:ext>
                  </a:extLst>
                </a:gridCol>
                <a:gridCol w="569333">
                  <a:extLst>
                    <a:ext uri="{9D8B030D-6E8A-4147-A177-3AD203B41FA5}">
                      <a16:colId xmlns:a16="http://schemas.microsoft.com/office/drawing/2014/main" val="2293403703"/>
                    </a:ext>
                  </a:extLst>
                </a:gridCol>
                <a:gridCol w="569333">
                  <a:extLst>
                    <a:ext uri="{9D8B030D-6E8A-4147-A177-3AD203B41FA5}">
                      <a16:colId xmlns:a16="http://schemas.microsoft.com/office/drawing/2014/main" val="2748373219"/>
                    </a:ext>
                  </a:extLst>
                </a:gridCol>
                <a:gridCol w="569333">
                  <a:extLst>
                    <a:ext uri="{9D8B030D-6E8A-4147-A177-3AD203B41FA5}">
                      <a16:colId xmlns:a16="http://schemas.microsoft.com/office/drawing/2014/main" val="316596246"/>
                    </a:ext>
                  </a:extLst>
                </a:gridCol>
                <a:gridCol w="569333">
                  <a:extLst>
                    <a:ext uri="{9D8B030D-6E8A-4147-A177-3AD203B41FA5}">
                      <a16:colId xmlns:a16="http://schemas.microsoft.com/office/drawing/2014/main" val="2656604351"/>
                    </a:ext>
                  </a:extLst>
                </a:gridCol>
              </a:tblGrid>
              <a:tr h="266036">
                <a:tc>
                  <a:txBody>
                    <a:bodyPr/>
                    <a:lstStyle/>
                    <a:p>
                      <a:pPr marL="0" algn="l" defTabSz="914400" rtl="0" eaLnBrk="1" fontAlgn="b" latinLnBrk="0" hangingPunct="1"/>
                      <a:r>
                        <a:rPr lang="en-IN" sz="1000" b="1" i="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66036">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extLst>
                  <a:ext uri="{0D108BD9-81ED-4DB2-BD59-A6C34878D82A}">
                    <a16:rowId xmlns:a16="http://schemas.microsoft.com/office/drawing/2014/main" val="3614340383"/>
                  </a:ext>
                </a:extLst>
              </a:tr>
              <a:tr h="266036">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Electricals</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extLst>
                  <a:ext uri="{0D108BD9-81ED-4DB2-BD59-A6C34878D82A}">
                    <a16:rowId xmlns:a16="http://schemas.microsoft.com/office/drawing/2014/main" val="2094423544"/>
                  </a:ext>
                </a:extLst>
              </a:tr>
              <a:tr h="266036">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extLst>
                  <a:ext uri="{0D108BD9-81ED-4DB2-BD59-A6C34878D82A}">
                    <a16:rowId xmlns:a16="http://schemas.microsoft.com/office/drawing/2014/main" val="741399779"/>
                  </a:ext>
                </a:extLst>
              </a:tr>
              <a:tr h="266036">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Medicals</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865856288"/>
                  </a:ext>
                </a:extLst>
              </a:tr>
              <a:tr h="240510">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Electroplating</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954528466"/>
                  </a:ext>
                </a:extLst>
              </a:tr>
              <a:tr h="266036">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Leather and Textile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extLst>
                  <a:ext uri="{0D108BD9-81ED-4DB2-BD59-A6C34878D82A}">
                    <a16:rowId xmlns:a16="http://schemas.microsoft.com/office/drawing/2014/main" val="587225213"/>
                  </a:ext>
                </a:extLst>
              </a:tr>
            </a:tbl>
          </a:graphicData>
        </a:graphic>
      </p:graphicFrame>
      <p:sp>
        <p:nvSpPr>
          <p:cNvPr id="10" name="TextBox 9">
            <a:extLst>
              <a:ext uri="{FF2B5EF4-FFF2-40B4-BE49-F238E27FC236}">
                <a16:creationId xmlns:a16="http://schemas.microsoft.com/office/drawing/2014/main" id="{BE60CD13-0D0B-4E93-94E0-E1FB3593BF5D}"/>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1" name="TextBox 10">
            <a:extLst>
              <a:ext uri="{FF2B5EF4-FFF2-40B4-BE49-F238E27FC236}">
                <a16:creationId xmlns:a16="http://schemas.microsoft.com/office/drawing/2014/main" id="{B5641126-A9C4-430A-97E5-8C61F9EBD146}"/>
              </a:ext>
            </a:extLst>
          </p:cNvPr>
          <p:cNvSpPr txBox="1"/>
          <p:nvPr/>
        </p:nvSpPr>
        <p:spPr>
          <a:xfrm>
            <a:off x="6566830" y="6350995"/>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231372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Thailand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Supply Outlook</a:t>
            </a: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Thailand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4" name="Straight Connector 3">
            <a:extLst>
              <a:ext uri="{FF2B5EF4-FFF2-40B4-BE49-F238E27FC236}">
                <a16:creationId xmlns:a16="http://schemas.microsoft.com/office/drawing/2014/main" id="{E0AE5339-26FB-4527-923E-F15AAB49BCC0}"/>
              </a:ext>
            </a:extLst>
          </p:cNvPr>
          <p:cNvCxnSpPr>
            <a:cxnSpLocks/>
          </p:cNvCxnSpPr>
          <p:nvPr/>
        </p:nvCxnSpPr>
        <p:spPr>
          <a:xfrm>
            <a:off x="293640" y="1204108"/>
            <a:ext cx="4993977"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5" name="Chart 4">
            <a:extLst>
              <a:ext uri="{FF2B5EF4-FFF2-40B4-BE49-F238E27FC236}">
                <a16:creationId xmlns:a16="http://schemas.microsoft.com/office/drawing/2014/main" id="{74BC5EE8-859E-4E5F-AE1A-FEDD45EE9107}"/>
              </a:ext>
            </a:extLst>
          </p:cNvPr>
          <p:cNvGraphicFramePr/>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7" name="Chart 6">
            <a:extLst>
              <a:ext uri="{FF2B5EF4-FFF2-40B4-BE49-F238E27FC236}">
                <a16:creationId xmlns:a16="http://schemas.microsoft.com/office/drawing/2014/main" id="{54E505D1-F192-4892-B235-42A4F9BC74A4}"/>
              </a:ext>
            </a:extLst>
          </p:cNvPr>
          <p:cNvGraphicFramePr/>
          <p:nvPr/>
        </p:nvGraphicFramePr>
        <p:xfrm>
          <a:off x="293640" y="4147980"/>
          <a:ext cx="4191358" cy="232940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Figure XX: </a:t>
            </a:r>
            <a:r>
              <a:rPr lang="en-US" sz="1000" b="1" kern="0" dirty="0">
                <a:latin typeface="Verdana" panose="020B0604030504040204" pitchFamily="34" charset="0"/>
                <a:ea typeface="Verdana" panose="020B0604030504040204" pitchFamily="34" charset="0"/>
                <a:cs typeface="Verdana" panose="020B0604030504040204" pitchFamily="34" charset="0"/>
              </a:rPr>
              <a:t>Thailand Fungicide Consumption, By Crop, 2020</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cxnSp>
        <p:nvCxnSpPr>
          <p:cNvPr id="9" name="Straight Connector 8">
            <a:extLst>
              <a:ext uri="{FF2B5EF4-FFF2-40B4-BE49-F238E27FC236}">
                <a16:creationId xmlns:a16="http://schemas.microsoft.com/office/drawing/2014/main" id="{DDB75579-75F7-4513-BA75-2DD3DFF00612}"/>
              </a:ext>
            </a:extLst>
          </p:cNvPr>
          <p:cNvCxnSpPr>
            <a:cxnSpLocks/>
          </p:cNvCxnSpPr>
          <p:nvPr/>
        </p:nvCxnSpPr>
        <p:spPr>
          <a:xfrm>
            <a:off x="293640" y="3872399"/>
            <a:ext cx="3814534"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3AD8558-F689-403A-BFD0-73A448FFD485}"/>
              </a:ext>
            </a:extLst>
          </p:cNvPr>
          <p:cNvSpPr txBox="1"/>
          <p:nvPr/>
        </p:nvSpPr>
        <p:spPr>
          <a:xfrm>
            <a:off x="3216537" y="6419240"/>
            <a:ext cx="1139869" cy="215444"/>
          </a:xfrm>
          <a:prstGeom prst="rect">
            <a:avLst/>
          </a:prstGeom>
          <a:noFill/>
        </p:spPr>
        <p:txBody>
          <a:bodyPr wrap="square" rtlCol="0">
            <a:spAutoFit/>
          </a:bodyPr>
          <a:lstStyle/>
          <a:p>
            <a:r>
              <a:rPr lang="en-US" sz="800" i="1" dirty="0">
                <a:latin typeface="Verdana" panose="020B0604030504040204" pitchFamily="34" charset="0"/>
                <a:ea typeface="Verdana" panose="020B0604030504040204" pitchFamily="34" charset="0"/>
                <a:cs typeface="Verdana" panose="020B0604030504040204" pitchFamily="34" charset="0"/>
              </a:rPr>
              <a:t>Source: BP Stats</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584814"/>
            <a:ext cx="4270912" cy="29206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Table XX: Thailand </a:t>
            </a:r>
            <a:r>
              <a:rPr lang="en-US" sz="1000" b="1" kern="0" dirty="0">
                <a:latin typeface="Verdana" panose="020B0604030504040204" pitchFamily="34" charset="0"/>
                <a:ea typeface="Verdana" panose="020B0604030504040204" pitchFamily="34" charset="0"/>
                <a:cs typeface="Verdana" panose="020B0604030504040204" pitchFamily="34" charset="0"/>
              </a:rPr>
              <a:t>Energy Consumption, By Sector, 2020</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cxnSp>
        <p:nvCxnSpPr>
          <p:cNvPr id="14" name="Straight Connector 13">
            <a:extLst>
              <a:ext uri="{FF2B5EF4-FFF2-40B4-BE49-F238E27FC236}">
                <a16:creationId xmlns:a16="http://schemas.microsoft.com/office/drawing/2014/main" id="{2EC0FC53-6FE0-4609-A7EF-73C244D96C89}"/>
              </a:ext>
            </a:extLst>
          </p:cNvPr>
          <p:cNvCxnSpPr>
            <a:cxnSpLocks/>
          </p:cNvCxnSpPr>
          <p:nvPr/>
        </p:nvCxnSpPr>
        <p:spPr>
          <a:xfrm>
            <a:off x="4627651" y="3872399"/>
            <a:ext cx="3924000"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nvGraphicFramePr>
        <p:xfrm>
          <a:off x="4605499" y="4110962"/>
          <a:ext cx="3858500" cy="2076211"/>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251797">
                <a:tc>
                  <a:txBody>
                    <a:bodyPr/>
                    <a:lstStyle/>
                    <a:p>
                      <a:pPr algn="l" fontAlgn="ct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Sector</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Capacity (Million BOE)</a:t>
                      </a:r>
                    </a:p>
                  </a:txBody>
                  <a:tcPr marL="72000" marR="72000" marT="36000" marB="36000" anchor="ctr"/>
                </a:tc>
                <a:extLst>
                  <a:ext uri="{0D108BD9-81ED-4DB2-BD59-A6C34878D82A}">
                    <a16:rowId xmlns:a16="http://schemas.microsoft.com/office/drawing/2014/main" val="179892857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Industry</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Household</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Commercial</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p>
                  </a:txBody>
                  <a:tcPr marL="72000" marR="72000" marT="36000" marB="36000" anchor="ctr"/>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Transportation</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952825168"/>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Other Sector</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329238539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Non-Energy</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p>
                  </a:txBody>
                  <a:tcPr marL="72000" marR="72000" marT="36000" marB="36000" anchor="ctr"/>
                </a:tc>
                <a:extLst>
                  <a:ext uri="{0D108BD9-81ED-4DB2-BD59-A6C34878D82A}">
                    <a16:rowId xmlns:a16="http://schemas.microsoft.com/office/drawing/2014/main" val="3873314538"/>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24998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dirty="0">
                <a:solidFill>
                  <a:prstClr val="white">
                    <a:lumMod val="50000"/>
                  </a:prstClr>
                </a:solidFill>
              </a:rPr>
              <a:t>Economic Statistics on Indonesia</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40153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 in Asia Pacific</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37759" y="923484"/>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4937759" y="2711813"/>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4937759" y="4718601"/>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4937759" y="2002762"/>
            <a:ext cx="3558541" cy="626775"/>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 market is fragmented and there is an emergence of Chinese players who have captured significant share in aftermarket.</a:t>
            </a:r>
          </a:p>
        </p:txBody>
      </p:sp>
      <p:sp>
        <p:nvSpPr>
          <p:cNvPr id="46" name="Rectangle 45">
            <a:extLst>
              <a:ext uri="{FF2B5EF4-FFF2-40B4-BE49-F238E27FC236}">
                <a16:creationId xmlns:a16="http://schemas.microsoft.com/office/drawing/2014/main" id="{9C10E17B-1F3D-427B-8DCC-335C7785DD5F}"/>
              </a:ext>
            </a:extLst>
          </p:cNvPr>
          <p:cNvSpPr/>
          <p:nvPr/>
        </p:nvSpPr>
        <p:spPr>
          <a:xfrm>
            <a:off x="4937758" y="3851361"/>
            <a:ext cx="3558541" cy="626775"/>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Polyamide Composite based Reverse Osmosis Membrane is expected to grow in Asia due to better salt rejection and permeate flux properties. </a:t>
            </a:r>
          </a:p>
        </p:txBody>
      </p:sp>
      <p:sp>
        <p:nvSpPr>
          <p:cNvPr id="50" name="Rectangle 49">
            <a:extLst>
              <a:ext uri="{FF2B5EF4-FFF2-40B4-BE49-F238E27FC236}">
                <a16:creationId xmlns:a16="http://schemas.microsoft.com/office/drawing/2014/main" id="{C2530AFD-4B7D-4A00-9782-D6D451550390}"/>
              </a:ext>
            </a:extLst>
          </p:cNvPr>
          <p:cNvSpPr/>
          <p:nvPr/>
        </p:nvSpPr>
        <p:spPr>
          <a:xfrm>
            <a:off x="4911896" y="5798601"/>
            <a:ext cx="3558541" cy="811441"/>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Rapid industrialization and urbanization are expected to expected to boost the demand coupled with new innovations for providing cost effective services.</a:t>
            </a: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42204" y="164731"/>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Thailand</a:t>
            </a:r>
          </a:p>
        </p:txBody>
      </p:sp>
      <p:pic>
        <p:nvPicPr>
          <p:cNvPr id="1026" name="Picture 2">
            <a:extLst>
              <a:ext uri="{FF2B5EF4-FFF2-40B4-BE49-F238E27FC236}">
                <a16:creationId xmlns:a16="http://schemas.microsoft.com/office/drawing/2014/main" id="{C4CAFC37-F9AD-4DA1-8A8F-46FE1B4DCA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590" y="3434320"/>
            <a:ext cx="1438275" cy="4667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8C6000A-DD7C-4487-9864-754530ED446F}"/>
              </a:ext>
            </a:extLst>
          </p:cNvPr>
          <p:cNvPicPr>
            <a:picLocks noChangeAspect="1"/>
          </p:cNvPicPr>
          <p:nvPr/>
        </p:nvPicPr>
        <p:blipFill>
          <a:blip r:embed="rId3"/>
          <a:stretch>
            <a:fillRect/>
          </a:stretch>
        </p:blipFill>
        <p:spPr>
          <a:xfrm>
            <a:off x="445224" y="2574170"/>
            <a:ext cx="1409700" cy="676275"/>
          </a:xfrm>
          <a:prstGeom prst="rect">
            <a:avLst/>
          </a:prstGeom>
        </p:spPr>
      </p:pic>
      <p:pic>
        <p:nvPicPr>
          <p:cNvPr id="32" name="Picture 31">
            <a:extLst>
              <a:ext uri="{FF2B5EF4-FFF2-40B4-BE49-F238E27FC236}">
                <a16:creationId xmlns:a16="http://schemas.microsoft.com/office/drawing/2014/main" id="{11E33BFD-BAD6-423C-A779-831007FACB34}"/>
              </a:ext>
            </a:extLst>
          </p:cNvPr>
          <p:cNvPicPr>
            <a:picLocks noChangeAspect="1"/>
          </p:cNvPicPr>
          <p:nvPr/>
        </p:nvPicPr>
        <p:blipFill>
          <a:blip r:embed="rId4"/>
          <a:stretch>
            <a:fillRect/>
          </a:stretch>
        </p:blipFill>
        <p:spPr>
          <a:xfrm>
            <a:off x="2924589" y="1711231"/>
            <a:ext cx="1276350" cy="742950"/>
          </a:xfrm>
          <a:prstGeom prst="rect">
            <a:avLst/>
          </a:prstGeom>
        </p:spPr>
      </p:pic>
      <p:pic>
        <p:nvPicPr>
          <p:cNvPr id="34" name="Picture 33">
            <a:extLst>
              <a:ext uri="{FF2B5EF4-FFF2-40B4-BE49-F238E27FC236}">
                <a16:creationId xmlns:a16="http://schemas.microsoft.com/office/drawing/2014/main" id="{FA41A9E9-6918-4FFB-9811-61FE0B3AE843}"/>
              </a:ext>
            </a:extLst>
          </p:cNvPr>
          <p:cNvPicPr>
            <a:picLocks noChangeAspect="1"/>
          </p:cNvPicPr>
          <p:nvPr/>
        </p:nvPicPr>
        <p:blipFill>
          <a:blip r:embed="rId5"/>
          <a:stretch>
            <a:fillRect/>
          </a:stretch>
        </p:blipFill>
        <p:spPr>
          <a:xfrm>
            <a:off x="2883563" y="2391668"/>
            <a:ext cx="1370064" cy="749174"/>
          </a:xfrm>
          <a:prstGeom prst="rect">
            <a:avLst/>
          </a:prstGeom>
        </p:spPr>
      </p:pic>
      <p:pic>
        <p:nvPicPr>
          <p:cNvPr id="36" name="Picture 35">
            <a:extLst>
              <a:ext uri="{FF2B5EF4-FFF2-40B4-BE49-F238E27FC236}">
                <a16:creationId xmlns:a16="http://schemas.microsoft.com/office/drawing/2014/main" id="{CDEAC8F3-A154-4367-8DDD-94F3981035C2}"/>
              </a:ext>
            </a:extLst>
          </p:cNvPr>
          <p:cNvPicPr>
            <a:picLocks noChangeAspect="1"/>
          </p:cNvPicPr>
          <p:nvPr/>
        </p:nvPicPr>
        <p:blipFill>
          <a:blip r:embed="rId6"/>
          <a:stretch>
            <a:fillRect/>
          </a:stretch>
        </p:blipFill>
        <p:spPr>
          <a:xfrm>
            <a:off x="435903" y="1773854"/>
            <a:ext cx="1534469" cy="666849"/>
          </a:xfrm>
          <a:prstGeom prst="rect">
            <a:avLst/>
          </a:prstGeom>
        </p:spPr>
      </p:pic>
      <p:pic>
        <p:nvPicPr>
          <p:cNvPr id="7" name="Picture 6">
            <a:extLst>
              <a:ext uri="{FF2B5EF4-FFF2-40B4-BE49-F238E27FC236}">
                <a16:creationId xmlns:a16="http://schemas.microsoft.com/office/drawing/2014/main" id="{66B6932A-CB4D-4150-905E-568A703156DE}"/>
              </a:ext>
            </a:extLst>
          </p:cNvPr>
          <p:cNvPicPr>
            <a:picLocks noChangeAspect="1"/>
          </p:cNvPicPr>
          <p:nvPr/>
        </p:nvPicPr>
        <p:blipFill>
          <a:blip r:embed="rId7"/>
          <a:stretch>
            <a:fillRect/>
          </a:stretch>
        </p:blipFill>
        <p:spPr>
          <a:xfrm>
            <a:off x="2454551" y="3370608"/>
            <a:ext cx="2114550" cy="514350"/>
          </a:xfrm>
          <a:prstGeom prst="rect">
            <a:avLst/>
          </a:prstGeom>
        </p:spPr>
      </p:pic>
      <p:pic>
        <p:nvPicPr>
          <p:cNvPr id="14" name="Picture 13">
            <a:extLst>
              <a:ext uri="{FF2B5EF4-FFF2-40B4-BE49-F238E27FC236}">
                <a16:creationId xmlns:a16="http://schemas.microsoft.com/office/drawing/2014/main" id="{FC3FFEE0-5033-4D78-9A15-DFBD62C0605E}"/>
              </a:ext>
            </a:extLst>
          </p:cNvPr>
          <p:cNvPicPr>
            <a:picLocks noChangeAspect="1"/>
          </p:cNvPicPr>
          <p:nvPr/>
        </p:nvPicPr>
        <p:blipFill>
          <a:blip r:embed="rId8"/>
          <a:stretch>
            <a:fillRect/>
          </a:stretch>
        </p:blipFill>
        <p:spPr>
          <a:xfrm>
            <a:off x="424069" y="4095336"/>
            <a:ext cx="1802297" cy="628650"/>
          </a:xfrm>
          <a:prstGeom prst="rect">
            <a:avLst/>
          </a:prstGeom>
        </p:spPr>
      </p:pic>
      <p:pic>
        <p:nvPicPr>
          <p:cNvPr id="16" name="Picture 15">
            <a:extLst>
              <a:ext uri="{FF2B5EF4-FFF2-40B4-BE49-F238E27FC236}">
                <a16:creationId xmlns:a16="http://schemas.microsoft.com/office/drawing/2014/main" id="{64077137-84B5-404D-BB95-9F61D77D62EA}"/>
              </a:ext>
            </a:extLst>
          </p:cNvPr>
          <p:cNvPicPr>
            <a:picLocks noChangeAspect="1"/>
          </p:cNvPicPr>
          <p:nvPr/>
        </p:nvPicPr>
        <p:blipFill>
          <a:blip r:embed="rId9"/>
          <a:stretch>
            <a:fillRect/>
          </a:stretch>
        </p:blipFill>
        <p:spPr>
          <a:xfrm>
            <a:off x="2438400" y="4127222"/>
            <a:ext cx="2186608" cy="550794"/>
          </a:xfrm>
          <a:prstGeom prst="rect">
            <a:avLst/>
          </a:prstGeom>
        </p:spPr>
      </p:pic>
      <p:pic>
        <p:nvPicPr>
          <p:cNvPr id="18" name="Picture 17">
            <a:extLst>
              <a:ext uri="{FF2B5EF4-FFF2-40B4-BE49-F238E27FC236}">
                <a16:creationId xmlns:a16="http://schemas.microsoft.com/office/drawing/2014/main" id="{7FCAADB5-E716-4AD9-BCBB-A567BC683A46}"/>
              </a:ext>
            </a:extLst>
          </p:cNvPr>
          <p:cNvPicPr>
            <a:picLocks noChangeAspect="1"/>
          </p:cNvPicPr>
          <p:nvPr/>
        </p:nvPicPr>
        <p:blipFill>
          <a:blip r:embed="rId10"/>
          <a:stretch>
            <a:fillRect/>
          </a:stretch>
        </p:blipFill>
        <p:spPr>
          <a:xfrm>
            <a:off x="551208" y="4938505"/>
            <a:ext cx="1733550" cy="400050"/>
          </a:xfrm>
          <a:prstGeom prst="rect">
            <a:avLst/>
          </a:prstGeom>
        </p:spPr>
      </p:pic>
      <p:pic>
        <p:nvPicPr>
          <p:cNvPr id="23" name="Picture 22">
            <a:extLst>
              <a:ext uri="{FF2B5EF4-FFF2-40B4-BE49-F238E27FC236}">
                <a16:creationId xmlns:a16="http://schemas.microsoft.com/office/drawing/2014/main" id="{ECFFE793-7EB5-43C8-842A-62480FD6C992}"/>
              </a:ext>
            </a:extLst>
          </p:cNvPr>
          <p:cNvPicPr>
            <a:picLocks noChangeAspect="1"/>
          </p:cNvPicPr>
          <p:nvPr/>
        </p:nvPicPr>
        <p:blipFill>
          <a:blip r:embed="rId11"/>
          <a:stretch>
            <a:fillRect/>
          </a:stretch>
        </p:blipFill>
        <p:spPr>
          <a:xfrm>
            <a:off x="2620616" y="4934157"/>
            <a:ext cx="1885122" cy="419721"/>
          </a:xfrm>
          <a:prstGeom prst="rect">
            <a:avLst/>
          </a:prstGeom>
        </p:spPr>
      </p:pic>
      <p:pic>
        <p:nvPicPr>
          <p:cNvPr id="33" name="Picture 32">
            <a:extLst>
              <a:ext uri="{FF2B5EF4-FFF2-40B4-BE49-F238E27FC236}">
                <a16:creationId xmlns:a16="http://schemas.microsoft.com/office/drawing/2014/main" id="{0DB4B07A-69C4-4568-BC3C-467C6D4F5D1B}"/>
              </a:ext>
            </a:extLst>
          </p:cNvPr>
          <p:cNvPicPr>
            <a:picLocks noChangeAspect="1"/>
          </p:cNvPicPr>
          <p:nvPr/>
        </p:nvPicPr>
        <p:blipFill>
          <a:blip r:embed="rId12"/>
          <a:stretch>
            <a:fillRect/>
          </a:stretch>
        </p:blipFill>
        <p:spPr>
          <a:xfrm>
            <a:off x="1502467" y="5597594"/>
            <a:ext cx="2141883" cy="405641"/>
          </a:xfrm>
          <a:prstGeom prst="rect">
            <a:avLst/>
          </a:prstGeom>
        </p:spPr>
      </p:pic>
    </p:spTree>
    <p:extLst>
      <p:ext uri="{BB962C8B-B14F-4D97-AF65-F5344CB8AC3E}">
        <p14:creationId xmlns:p14="http://schemas.microsoft.com/office/powerpoint/2010/main" val="397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52400" y="193795"/>
            <a:ext cx="7863840" cy="457200"/>
          </a:xfrm>
          <a:prstGeom prst="rect">
            <a:avLst/>
          </a:prstGeom>
        </p:spPr>
        <p:txBody>
          <a:bodyPr>
            <a:normAutofit/>
          </a:bodyPr>
          <a:lstStyle/>
          <a:p>
            <a:r>
              <a:rPr lang="en-US" sz="1600" spc="0" dirty="0">
                <a:solidFill>
                  <a:schemeClr val="tx1">
                    <a:lumMod val="85000"/>
                    <a:lumOff val="15000"/>
                  </a:schemeClr>
                </a:solidFill>
                <a:latin typeface="Montserrat" panose="02000505000000020004" pitchFamily="2" charset="0"/>
              </a:rPr>
              <a:t>Table of Contents</a:t>
            </a:r>
          </a:p>
        </p:txBody>
      </p:sp>
      <p:graphicFrame>
        <p:nvGraphicFramePr>
          <p:cNvPr id="6" name="Table 5">
            <a:extLst>
              <a:ext uri="{FF2B5EF4-FFF2-40B4-BE49-F238E27FC236}">
                <a16:creationId xmlns:a16="http://schemas.microsoft.com/office/drawing/2014/main" id="{B447EB88-FF2A-4CEF-92A1-1C1B5802DE79}"/>
              </a:ext>
            </a:extLst>
          </p:cNvPr>
          <p:cNvGraphicFramePr>
            <a:graphicFrameLocks noGrp="1"/>
          </p:cNvGraphicFramePr>
          <p:nvPr>
            <p:extLst>
              <p:ext uri="{D42A27DB-BD31-4B8C-83A1-F6EECF244321}">
                <p14:modId xmlns:p14="http://schemas.microsoft.com/office/powerpoint/2010/main" val="2630098637"/>
              </p:ext>
            </p:extLst>
          </p:nvPr>
        </p:nvGraphicFramePr>
        <p:xfrm>
          <a:off x="152400" y="769424"/>
          <a:ext cx="8518075" cy="5794778"/>
        </p:xfrm>
        <a:graphic>
          <a:graphicData uri="http://schemas.openxmlformats.org/drawingml/2006/table">
            <a:tbl>
              <a:tblPr firstRow="1" bandRow="1">
                <a:tableStyleId>{5C22544A-7EE6-4342-B048-85BDC9FD1C3A}</a:tableStyleId>
              </a:tblPr>
              <a:tblGrid>
                <a:gridCol w="660400">
                  <a:extLst>
                    <a:ext uri="{9D8B030D-6E8A-4147-A177-3AD203B41FA5}">
                      <a16:colId xmlns:a16="http://schemas.microsoft.com/office/drawing/2014/main" val="20000"/>
                    </a:ext>
                  </a:extLst>
                </a:gridCol>
                <a:gridCol w="837798">
                  <a:extLst>
                    <a:ext uri="{9D8B030D-6E8A-4147-A177-3AD203B41FA5}">
                      <a16:colId xmlns:a16="http://schemas.microsoft.com/office/drawing/2014/main" val="20001"/>
                    </a:ext>
                  </a:extLst>
                </a:gridCol>
                <a:gridCol w="710129">
                  <a:extLst>
                    <a:ext uri="{9D8B030D-6E8A-4147-A177-3AD203B41FA5}">
                      <a16:colId xmlns:a16="http://schemas.microsoft.com/office/drawing/2014/main" val="20002"/>
                    </a:ext>
                  </a:extLst>
                </a:gridCol>
                <a:gridCol w="5259273">
                  <a:extLst>
                    <a:ext uri="{9D8B030D-6E8A-4147-A177-3AD203B41FA5}">
                      <a16:colId xmlns:a16="http://schemas.microsoft.com/office/drawing/2014/main" val="20003"/>
                    </a:ext>
                  </a:extLst>
                </a:gridCol>
                <a:gridCol w="1050475">
                  <a:extLst>
                    <a:ext uri="{9D8B030D-6E8A-4147-A177-3AD203B41FA5}">
                      <a16:colId xmlns:a16="http://schemas.microsoft.com/office/drawing/2014/main" val="3165443865"/>
                    </a:ext>
                  </a:extLst>
                </a:gridCol>
              </a:tblGrid>
              <a:tr h="163686">
                <a:tc>
                  <a:txBody>
                    <a:bodyPr/>
                    <a:lstStyle/>
                    <a:p>
                      <a:pPr algn="ctr">
                        <a:lnSpc>
                          <a:spcPts val="6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3">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Contents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IN"/>
                    </a:p>
                  </a:txBody>
                  <a:tcPr/>
                </a:tc>
                <a:tc hMerge="1">
                  <a:txBody>
                    <a:bodyPr/>
                    <a:lstStyle/>
                    <a:p>
                      <a:endParaRPr lang="en-IN"/>
                    </a:p>
                  </a:txBody>
                  <a:tcPr/>
                </a:tc>
                <a:tc>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Page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0"/>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11.2.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Market Share &amp; Forecast </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3471683"/>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highlight>
                          <a:srgbClr val="00FFFF"/>
                        </a:highlight>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endParaRPr lang="en-IN" sz="900" kern="1200" dirty="0">
                        <a:solidFill>
                          <a:schemeClr val="bg2">
                            <a:lumMod val="25000"/>
                          </a:schemeClr>
                        </a:solidFill>
                        <a:highlight>
                          <a:srgbClr val="00FFFF"/>
                        </a:highlight>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10.1.1.</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311542"/>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highlight>
                          <a:srgbClr val="00FFFF"/>
                        </a:highlight>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endParaRPr lang="en-IN" sz="900" kern="1200" dirty="0">
                        <a:solidFill>
                          <a:schemeClr val="bg2">
                            <a:lumMod val="25000"/>
                          </a:schemeClr>
                        </a:solidFill>
                        <a:highlight>
                          <a:srgbClr val="00FFFF"/>
                        </a:highlight>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800"/>
                        </a:lnSpc>
                        <a:spcBef>
                          <a:spcPts val="0"/>
                        </a:spcBef>
                        <a:spcAft>
                          <a:spcPts val="0"/>
                        </a:spcAft>
                        <a:buClrTx/>
                        <a:buSzTx/>
                        <a:buFontTx/>
                        <a:buNone/>
                        <a:tabLst/>
                        <a:defRPr/>
                      </a:pPr>
                      <a:r>
                        <a:rPr lang="en-IN"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10.1.2.</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800" rtl="0" eaLnBrk="1" fontAlgn="ctr" latinLnBrk="0" hangingPunct="1">
                        <a:lnSpc>
                          <a:spcPts val="800"/>
                        </a:lnSpc>
                      </a:pPr>
                      <a:r>
                        <a:rPr lang="en-US" sz="900" b="0" kern="1200" dirty="0">
                          <a:solidFill>
                            <a:schemeClr val="tx1"/>
                          </a:solidFill>
                          <a:latin typeface="Verdana" panose="020B0604030504040204" pitchFamily="34" charset="0"/>
                          <a:ea typeface="Verdana" panose="020B0604030504040204" pitchFamily="34" charset="0"/>
                          <a:cs typeface="Verdana" panose="020B0604030504040204" pitchFamily="34" charset="0"/>
                        </a:rPr>
                        <a:t>By End Use</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467385"/>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10.3.</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Copper Sulphate Import &amp; Export Statistics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327695"/>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10.4.</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ts val="8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Competition Outlook</a:t>
                      </a:r>
                    </a:p>
                  </a:txBody>
                  <a:tcPr marL="100584" marR="100584" marT="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922402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11.</a:t>
                      </a:r>
                      <a:endPar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Rest of South-East Asia Copper Sulphate Market Outlook</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1795546"/>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11.1.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Market Size &amp; Forecast </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285721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11.2.1.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By Value &amp; Volume</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059699"/>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11.2.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Copper Sulphate Trade Dynamics </a:t>
                      </a: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in Rest of Asia Region</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6938632"/>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Market Dynamics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000" b="1" i="0" u="none" strike="noStrike" dirty="0">
                        <a:solidFill>
                          <a:srgbClr val="00206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67464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12.1.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nSpc>
                          <a:spcPct val="100000"/>
                        </a:lnSpc>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Impact Analysis</a:t>
                      </a:r>
                    </a:p>
                  </a:txBody>
                  <a:tcPr marL="100584" marR="100584" marT="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000" b="0" i="0" u="none" strike="noStrike" dirty="0">
                        <a:solidFill>
                          <a:srgbClr val="00206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701653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12.2.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nSpc>
                          <a:spcPct val="100000"/>
                        </a:lnSpc>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Drivers</a:t>
                      </a:r>
                    </a:p>
                  </a:txBody>
                  <a:tcPr marL="100584" marR="100584" marT="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a:txBody>
                  <a:tcPr marL="100584" marR="100584"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111910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12.3.</a:t>
                      </a: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Challenges/Restraints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140986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13.</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Market Trends &amp; Developments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solidFill>
                      <a:schemeClr val="bg1"/>
                    </a:solid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7213157"/>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14.</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Product Benchmarking </a:t>
                      </a:r>
                      <a:r>
                        <a:rPr lang="en-US" sz="900" b="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(Supplier-wise grade)</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464614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14.1.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nSpc>
                          <a:spcPct val="100000"/>
                        </a:lnSpc>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By Supplier </a:t>
                      </a:r>
                    </a:p>
                  </a:txBody>
                  <a:tcPr marL="100584" marR="100584" marT="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b"/>
                      <a:endParaRPr lang="en-US" sz="1000" b="0" i="0" u="none" strike="noStrike" dirty="0">
                        <a:solidFill>
                          <a:srgbClr val="00206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361247"/>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14.2.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nSpc>
                          <a:spcPct val="100000"/>
                        </a:lnSpc>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marT="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fontAlgn="b"/>
                      <a:endParaRPr lang="en-US" sz="1000" b="0" i="0" u="none" strike="noStrike" dirty="0">
                        <a:solidFill>
                          <a:srgbClr val="002060"/>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8065152"/>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15.</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Customer Analysis (Buyer Coordinates and Consumption Behavior of Top 25 companies in South-East Asia)</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7046309"/>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15.1.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Plant Location</a:t>
                      </a:r>
                    </a:p>
                  </a:txBody>
                  <a:tcPr marL="100584" marR="100584" marT="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2780604"/>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15.2.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Grade Wise Monthly Consumption</a:t>
                      </a:r>
                    </a:p>
                  </a:txBody>
                  <a:tcPr marL="100584" marR="100584" marT="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9580147"/>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15.3.</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Supplier Details</a:t>
                      </a:r>
                    </a:p>
                  </a:txBody>
                  <a:tcPr marL="100584" marR="100584" marT="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9802860"/>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15.4.</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Key Contact Person – Person Name, Email Id, Designation</a:t>
                      </a:r>
                    </a:p>
                  </a:txBody>
                  <a:tcPr marL="100584" marR="100584" marT="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336024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15.5.</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Incoterms</a:t>
                      </a:r>
                    </a:p>
                  </a:txBody>
                  <a:tcPr marL="100584" marR="100584" marT="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1700929"/>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15.6.</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Packaging Details</a:t>
                      </a:r>
                    </a:p>
                  </a:txBody>
                  <a:tcPr marL="100584" marR="100584" marT="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1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070607"/>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16.</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Competitive Landscape</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1573299"/>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16.1.</a:t>
                      </a: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Company Profiles (Leading 5 Companies)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50861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17.</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Strategic Recommendations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000" b="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711609"/>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18.</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About Us &amp; Disclaimer</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056832"/>
                  </a:ext>
                </a:extLst>
              </a:tr>
            </a:tbl>
          </a:graphicData>
        </a:graphic>
      </p:graphicFrame>
    </p:spTree>
    <p:extLst>
      <p:ext uri="{BB962C8B-B14F-4D97-AF65-F5344CB8AC3E}">
        <p14:creationId xmlns:p14="http://schemas.microsoft.com/office/powerpoint/2010/main" val="34139168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Malaysia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67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Malaysia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2016-2026F (USD Million)</a:t>
            </a:r>
          </a:p>
        </p:txBody>
      </p:sp>
      <p:cxnSp>
        <p:nvCxnSpPr>
          <p:cNvPr id="6" name="Straight Connector 5">
            <a:extLst>
              <a:ext uri="{FF2B5EF4-FFF2-40B4-BE49-F238E27FC236}">
                <a16:creationId xmlns:a16="http://schemas.microsoft.com/office/drawing/2014/main" id="{5E49B0ED-D7A5-44E3-A26E-D720A5ABBA7C}"/>
              </a:ext>
            </a:extLst>
          </p:cNvPr>
          <p:cNvCxnSpPr>
            <a:cxnSpLocks/>
          </p:cNvCxnSpPr>
          <p:nvPr/>
        </p:nvCxnSpPr>
        <p:spPr>
          <a:xfrm>
            <a:off x="291295" y="1204924"/>
            <a:ext cx="6480566"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Malaysia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 &amp; Volume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XX.XX</a:t>
              </a: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XX.XX%</a:t>
              </a:r>
            </a:p>
          </p:txBody>
        </p:sp>
      </p:grpSp>
      <p:sp>
        <p:nvSpPr>
          <p:cNvPr id="28" name="TextBox 27">
            <a:extLst>
              <a:ext uri="{FF2B5EF4-FFF2-40B4-BE49-F238E27FC236}">
                <a16:creationId xmlns:a16="http://schemas.microsoft.com/office/drawing/2014/main" id="{6461C85D-C858-4E7D-9484-A312A0BDDB32}"/>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2103641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XX.XX%</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XX.XX%</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Malaysia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2016-2026F (Kilo Tonnes)</a:t>
            </a:r>
          </a:p>
        </p:txBody>
      </p:sp>
      <p:cxnSp>
        <p:nvCxnSpPr>
          <p:cNvPr id="10" name="Straight Connector 9">
            <a:extLst>
              <a:ext uri="{FF2B5EF4-FFF2-40B4-BE49-F238E27FC236}">
                <a16:creationId xmlns:a16="http://schemas.microsoft.com/office/drawing/2014/main" id="{3D13378D-D073-4D4A-A31E-CC1A05284ABC}"/>
              </a:ext>
            </a:extLst>
          </p:cNvPr>
          <p:cNvCxnSpPr>
            <a:cxnSpLocks/>
          </p:cNvCxnSpPr>
          <p:nvPr/>
        </p:nvCxnSpPr>
        <p:spPr>
          <a:xfrm>
            <a:off x="291295" y="1174054"/>
            <a:ext cx="6711872" cy="0"/>
          </a:xfrm>
          <a:prstGeom prst="line">
            <a:avLst/>
          </a:prstGeom>
        </p:spPr>
        <p:style>
          <a:lnRef idx="1">
            <a:schemeClr val="dk1"/>
          </a:lnRef>
          <a:fillRef idx="0">
            <a:schemeClr val="dk1"/>
          </a:fillRef>
          <a:effectRef idx="0">
            <a:schemeClr val="dk1"/>
          </a:effectRef>
          <a:fontRef idx="minor">
            <a:schemeClr val="tx1"/>
          </a:fontRef>
        </p:style>
      </p:cxn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Malaysia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B6C77CA6-6F73-4F9F-899F-6A92CD137EAF}"/>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950349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Malaysia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Malaysia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cxnSp>
        <p:nvCxnSpPr>
          <p:cNvPr id="29" name="Straight Connector 28">
            <a:extLst>
              <a:ext uri="{FF2B5EF4-FFF2-40B4-BE49-F238E27FC236}">
                <a16:creationId xmlns:a16="http://schemas.microsoft.com/office/drawing/2014/main" id="{2A4B1C9B-DE67-44E1-946A-6C8766BE9294}"/>
              </a:ext>
            </a:extLst>
          </p:cNvPr>
          <p:cNvCxnSpPr>
            <a:cxnSpLocks/>
          </p:cNvCxnSpPr>
          <p:nvPr/>
        </p:nvCxnSpPr>
        <p:spPr>
          <a:xfrm>
            <a:off x="293640" y="1188834"/>
            <a:ext cx="7034812" cy="33204"/>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XX: Malaysia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a:off x="371102" y="4632081"/>
            <a:ext cx="6858000"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BA0C6939-127A-47EA-B38C-CFE9BC518959}"/>
              </a:ext>
            </a:extLst>
          </p:cNvPr>
          <p:cNvSpPr txBox="1"/>
          <p:nvPr/>
        </p:nvSpPr>
        <p:spPr>
          <a:xfrm>
            <a:off x="6527118" y="396702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BCA6602A-053E-42D0-8431-FF631921CB8F}"/>
              </a:ext>
            </a:extLst>
          </p:cNvPr>
          <p:cNvSpPr txBox="1"/>
          <p:nvPr/>
        </p:nvSpPr>
        <p:spPr>
          <a:xfrm>
            <a:off x="6634188" y="579108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486069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Malaysia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80267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Malaysia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198120" y="408171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XX: Malaysia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a:off x="371102" y="4341105"/>
            <a:ext cx="6858000" cy="32682"/>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2" name="Chart 11">
            <a:extLst>
              <a:ext uri="{FF2B5EF4-FFF2-40B4-BE49-F238E27FC236}">
                <a16:creationId xmlns:a16="http://schemas.microsoft.com/office/drawing/2014/main" id="{97153BBE-16BE-48AE-BC9B-379AB4CE4EA1}"/>
              </a:ext>
            </a:extLst>
          </p:cNvPr>
          <p:cNvGraphicFramePr/>
          <p:nvPr/>
        </p:nvGraphicFramePr>
        <p:xfrm>
          <a:off x="198120" y="1036248"/>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Table 12">
            <a:extLst>
              <a:ext uri="{FF2B5EF4-FFF2-40B4-BE49-F238E27FC236}">
                <a16:creationId xmlns:a16="http://schemas.microsoft.com/office/drawing/2014/main" id="{76A1DA6C-3708-49A6-9C4B-80B7D3567ED1}"/>
              </a:ext>
            </a:extLst>
          </p:cNvPr>
          <p:cNvGraphicFramePr>
            <a:graphicFrameLocks noGrp="1"/>
          </p:cNvGraphicFramePr>
          <p:nvPr>
            <p:extLst>
              <p:ext uri="{D42A27DB-BD31-4B8C-83A1-F6EECF244321}">
                <p14:modId xmlns:p14="http://schemas.microsoft.com/office/powerpoint/2010/main" val="2850421938"/>
              </p:ext>
            </p:extLst>
          </p:nvPr>
        </p:nvGraphicFramePr>
        <p:xfrm>
          <a:off x="371102" y="4520058"/>
          <a:ext cx="8362080" cy="1836726"/>
        </p:xfrm>
        <a:graphic>
          <a:graphicData uri="http://schemas.openxmlformats.org/drawingml/2006/table">
            <a:tbl>
              <a:tblPr>
                <a:tableStyleId>{8EC20E35-A176-4012-BC5E-935CFFF8708E}</a:tableStyleId>
              </a:tblPr>
              <a:tblGrid>
                <a:gridCol w="2099417">
                  <a:extLst>
                    <a:ext uri="{9D8B030D-6E8A-4147-A177-3AD203B41FA5}">
                      <a16:colId xmlns:a16="http://schemas.microsoft.com/office/drawing/2014/main" val="2017731148"/>
                    </a:ext>
                  </a:extLst>
                </a:gridCol>
                <a:gridCol w="569333">
                  <a:extLst>
                    <a:ext uri="{9D8B030D-6E8A-4147-A177-3AD203B41FA5}">
                      <a16:colId xmlns:a16="http://schemas.microsoft.com/office/drawing/2014/main" val="2667391389"/>
                    </a:ext>
                  </a:extLst>
                </a:gridCol>
                <a:gridCol w="591244">
                  <a:extLst>
                    <a:ext uri="{9D8B030D-6E8A-4147-A177-3AD203B41FA5}">
                      <a16:colId xmlns:a16="http://schemas.microsoft.com/office/drawing/2014/main" val="3750729452"/>
                    </a:ext>
                  </a:extLst>
                </a:gridCol>
                <a:gridCol w="547422">
                  <a:extLst>
                    <a:ext uri="{9D8B030D-6E8A-4147-A177-3AD203B41FA5}">
                      <a16:colId xmlns:a16="http://schemas.microsoft.com/office/drawing/2014/main" val="425130346"/>
                    </a:ext>
                  </a:extLst>
                </a:gridCol>
                <a:gridCol w="569333">
                  <a:extLst>
                    <a:ext uri="{9D8B030D-6E8A-4147-A177-3AD203B41FA5}">
                      <a16:colId xmlns:a16="http://schemas.microsoft.com/office/drawing/2014/main" val="1091415442"/>
                    </a:ext>
                  </a:extLst>
                </a:gridCol>
                <a:gridCol w="569333">
                  <a:extLst>
                    <a:ext uri="{9D8B030D-6E8A-4147-A177-3AD203B41FA5}">
                      <a16:colId xmlns:a16="http://schemas.microsoft.com/office/drawing/2014/main" val="2869642291"/>
                    </a:ext>
                  </a:extLst>
                </a:gridCol>
                <a:gridCol w="569333">
                  <a:extLst>
                    <a:ext uri="{9D8B030D-6E8A-4147-A177-3AD203B41FA5}">
                      <a16:colId xmlns:a16="http://schemas.microsoft.com/office/drawing/2014/main" val="1492483844"/>
                    </a:ext>
                  </a:extLst>
                </a:gridCol>
                <a:gridCol w="569333">
                  <a:extLst>
                    <a:ext uri="{9D8B030D-6E8A-4147-A177-3AD203B41FA5}">
                      <a16:colId xmlns:a16="http://schemas.microsoft.com/office/drawing/2014/main" val="536896032"/>
                    </a:ext>
                  </a:extLst>
                </a:gridCol>
                <a:gridCol w="569333">
                  <a:extLst>
                    <a:ext uri="{9D8B030D-6E8A-4147-A177-3AD203B41FA5}">
                      <a16:colId xmlns:a16="http://schemas.microsoft.com/office/drawing/2014/main" val="2293403703"/>
                    </a:ext>
                  </a:extLst>
                </a:gridCol>
                <a:gridCol w="569333">
                  <a:extLst>
                    <a:ext uri="{9D8B030D-6E8A-4147-A177-3AD203B41FA5}">
                      <a16:colId xmlns:a16="http://schemas.microsoft.com/office/drawing/2014/main" val="2748373219"/>
                    </a:ext>
                  </a:extLst>
                </a:gridCol>
                <a:gridCol w="569333">
                  <a:extLst>
                    <a:ext uri="{9D8B030D-6E8A-4147-A177-3AD203B41FA5}">
                      <a16:colId xmlns:a16="http://schemas.microsoft.com/office/drawing/2014/main" val="316596246"/>
                    </a:ext>
                  </a:extLst>
                </a:gridCol>
                <a:gridCol w="569333">
                  <a:extLst>
                    <a:ext uri="{9D8B030D-6E8A-4147-A177-3AD203B41FA5}">
                      <a16:colId xmlns:a16="http://schemas.microsoft.com/office/drawing/2014/main" val="2656604351"/>
                    </a:ext>
                  </a:extLst>
                </a:gridCol>
              </a:tblGrid>
              <a:tr h="266036">
                <a:tc>
                  <a:txBody>
                    <a:bodyPr/>
                    <a:lstStyle/>
                    <a:p>
                      <a:pPr marL="0" algn="l" defTabSz="914400" rtl="0" eaLnBrk="1" fontAlgn="b" latinLnBrk="0" hangingPunct="1"/>
                      <a:r>
                        <a:rPr lang="en-IN" sz="1000" b="1" i="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66036">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extLst>
                  <a:ext uri="{0D108BD9-81ED-4DB2-BD59-A6C34878D82A}">
                    <a16:rowId xmlns:a16="http://schemas.microsoft.com/office/drawing/2014/main" val="3614340383"/>
                  </a:ext>
                </a:extLst>
              </a:tr>
              <a:tr h="266036">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Electricals</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extLst>
                  <a:ext uri="{0D108BD9-81ED-4DB2-BD59-A6C34878D82A}">
                    <a16:rowId xmlns:a16="http://schemas.microsoft.com/office/drawing/2014/main" val="2094423544"/>
                  </a:ext>
                </a:extLst>
              </a:tr>
              <a:tr h="266036">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extLst>
                  <a:ext uri="{0D108BD9-81ED-4DB2-BD59-A6C34878D82A}">
                    <a16:rowId xmlns:a16="http://schemas.microsoft.com/office/drawing/2014/main" val="741399779"/>
                  </a:ext>
                </a:extLst>
              </a:tr>
              <a:tr h="266036">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Medicals</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865856288"/>
                  </a:ext>
                </a:extLst>
              </a:tr>
              <a:tr h="240510">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Electroplating</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954528466"/>
                  </a:ext>
                </a:extLst>
              </a:tr>
              <a:tr h="266036">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Leather and Textile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extLst>
                  <a:ext uri="{0D108BD9-81ED-4DB2-BD59-A6C34878D82A}">
                    <a16:rowId xmlns:a16="http://schemas.microsoft.com/office/drawing/2014/main" val="587225213"/>
                  </a:ext>
                </a:extLst>
              </a:tr>
            </a:tbl>
          </a:graphicData>
        </a:graphic>
      </p:graphicFrame>
      <p:cxnSp>
        <p:nvCxnSpPr>
          <p:cNvPr id="10" name="Straight Connector 9">
            <a:extLst>
              <a:ext uri="{FF2B5EF4-FFF2-40B4-BE49-F238E27FC236}">
                <a16:creationId xmlns:a16="http://schemas.microsoft.com/office/drawing/2014/main" id="{14DE0AAA-DBBD-478D-B4FA-A3D6878D4473}"/>
              </a:ext>
            </a:extLst>
          </p:cNvPr>
          <p:cNvCxnSpPr>
            <a:cxnSpLocks/>
          </p:cNvCxnSpPr>
          <p:nvPr/>
        </p:nvCxnSpPr>
        <p:spPr>
          <a:xfrm>
            <a:off x="198120" y="1094745"/>
            <a:ext cx="7223097"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DFD2F23B-7631-443B-AEAD-3EFA7FF89449}"/>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4" name="TextBox 13">
            <a:extLst>
              <a:ext uri="{FF2B5EF4-FFF2-40B4-BE49-F238E27FC236}">
                <a16:creationId xmlns:a16="http://schemas.microsoft.com/office/drawing/2014/main" id="{9FF5ED5E-7AA1-4427-BBCC-82FAB0382E41}"/>
              </a:ext>
            </a:extLst>
          </p:cNvPr>
          <p:cNvSpPr txBox="1"/>
          <p:nvPr/>
        </p:nvSpPr>
        <p:spPr>
          <a:xfrm>
            <a:off x="6566830" y="6352425"/>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4165293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Malaysia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Supply Outlook</a:t>
            </a: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Malaysia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4" name="Straight Connector 3">
            <a:extLst>
              <a:ext uri="{FF2B5EF4-FFF2-40B4-BE49-F238E27FC236}">
                <a16:creationId xmlns:a16="http://schemas.microsoft.com/office/drawing/2014/main" id="{E0AE5339-26FB-4527-923E-F15AAB49BCC0}"/>
              </a:ext>
            </a:extLst>
          </p:cNvPr>
          <p:cNvCxnSpPr>
            <a:cxnSpLocks/>
          </p:cNvCxnSpPr>
          <p:nvPr/>
        </p:nvCxnSpPr>
        <p:spPr>
          <a:xfrm>
            <a:off x="293640" y="1204108"/>
            <a:ext cx="4993977"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5" name="Chart 4">
            <a:extLst>
              <a:ext uri="{FF2B5EF4-FFF2-40B4-BE49-F238E27FC236}">
                <a16:creationId xmlns:a16="http://schemas.microsoft.com/office/drawing/2014/main" id="{74BC5EE8-859E-4E5F-AE1A-FEDD45EE9107}"/>
              </a:ext>
            </a:extLst>
          </p:cNvPr>
          <p:cNvGraphicFramePr/>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7" name="Chart 6">
            <a:extLst>
              <a:ext uri="{FF2B5EF4-FFF2-40B4-BE49-F238E27FC236}">
                <a16:creationId xmlns:a16="http://schemas.microsoft.com/office/drawing/2014/main" id="{54E505D1-F192-4892-B235-42A4F9BC74A4}"/>
              </a:ext>
            </a:extLst>
          </p:cNvPr>
          <p:cNvGraphicFramePr/>
          <p:nvPr/>
        </p:nvGraphicFramePr>
        <p:xfrm>
          <a:off x="293640" y="4147980"/>
          <a:ext cx="4191358" cy="232940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Figure XX: </a:t>
            </a:r>
            <a:r>
              <a:rPr lang="en-US" sz="1000" b="1" kern="0" dirty="0">
                <a:latin typeface="Verdana" panose="020B0604030504040204" pitchFamily="34" charset="0"/>
                <a:ea typeface="Verdana" panose="020B0604030504040204" pitchFamily="34" charset="0"/>
                <a:cs typeface="Verdana" panose="020B0604030504040204" pitchFamily="34" charset="0"/>
              </a:rPr>
              <a:t>Malaysia Fungicide Consumption, By Crop, 2020</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cxnSp>
        <p:nvCxnSpPr>
          <p:cNvPr id="9" name="Straight Connector 8">
            <a:extLst>
              <a:ext uri="{FF2B5EF4-FFF2-40B4-BE49-F238E27FC236}">
                <a16:creationId xmlns:a16="http://schemas.microsoft.com/office/drawing/2014/main" id="{DDB75579-75F7-4513-BA75-2DD3DFF00612}"/>
              </a:ext>
            </a:extLst>
          </p:cNvPr>
          <p:cNvCxnSpPr>
            <a:cxnSpLocks/>
          </p:cNvCxnSpPr>
          <p:nvPr/>
        </p:nvCxnSpPr>
        <p:spPr>
          <a:xfrm>
            <a:off x="293640" y="3872399"/>
            <a:ext cx="3814534"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3AD8558-F689-403A-BFD0-73A448FFD485}"/>
              </a:ext>
            </a:extLst>
          </p:cNvPr>
          <p:cNvSpPr txBox="1"/>
          <p:nvPr/>
        </p:nvSpPr>
        <p:spPr>
          <a:xfrm>
            <a:off x="3216537" y="6419240"/>
            <a:ext cx="1139869" cy="215444"/>
          </a:xfrm>
          <a:prstGeom prst="rect">
            <a:avLst/>
          </a:prstGeom>
          <a:noFill/>
        </p:spPr>
        <p:txBody>
          <a:bodyPr wrap="square" rtlCol="0">
            <a:spAutoFit/>
          </a:bodyPr>
          <a:lstStyle/>
          <a:p>
            <a:r>
              <a:rPr lang="en-US" sz="800" i="1" dirty="0">
                <a:latin typeface="Verdana" panose="020B0604030504040204" pitchFamily="34" charset="0"/>
                <a:ea typeface="Verdana" panose="020B0604030504040204" pitchFamily="34" charset="0"/>
                <a:cs typeface="Verdana" panose="020B0604030504040204" pitchFamily="34" charset="0"/>
              </a:rPr>
              <a:t>Source: BP Stats</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584814"/>
            <a:ext cx="4270912" cy="29206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Table XX: Malaysia </a:t>
            </a:r>
            <a:r>
              <a:rPr lang="en-US" sz="1000" b="1" kern="0" dirty="0">
                <a:latin typeface="Verdana" panose="020B0604030504040204" pitchFamily="34" charset="0"/>
                <a:ea typeface="Verdana" panose="020B0604030504040204" pitchFamily="34" charset="0"/>
                <a:cs typeface="Verdana" panose="020B0604030504040204" pitchFamily="34" charset="0"/>
              </a:rPr>
              <a:t>Energy Consumption, By Sector, 2020</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cxnSp>
        <p:nvCxnSpPr>
          <p:cNvPr id="14" name="Straight Connector 13">
            <a:extLst>
              <a:ext uri="{FF2B5EF4-FFF2-40B4-BE49-F238E27FC236}">
                <a16:creationId xmlns:a16="http://schemas.microsoft.com/office/drawing/2014/main" id="{2EC0FC53-6FE0-4609-A7EF-73C244D96C89}"/>
              </a:ext>
            </a:extLst>
          </p:cNvPr>
          <p:cNvCxnSpPr>
            <a:cxnSpLocks/>
          </p:cNvCxnSpPr>
          <p:nvPr/>
        </p:nvCxnSpPr>
        <p:spPr>
          <a:xfrm>
            <a:off x="4627651" y="3872399"/>
            <a:ext cx="3924000"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nvGraphicFramePr>
        <p:xfrm>
          <a:off x="4605499" y="4110962"/>
          <a:ext cx="3858500" cy="2076211"/>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251797">
                <a:tc>
                  <a:txBody>
                    <a:bodyPr/>
                    <a:lstStyle/>
                    <a:p>
                      <a:pPr algn="l" fontAlgn="ct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Sector</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Capacity (Million BOE)</a:t>
                      </a:r>
                    </a:p>
                  </a:txBody>
                  <a:tcPr marL="72000" marR="72000" marT="36000" marB="36000" anchor="ctr"/>
                </a:tc>
                <a:extLst>
                  <a:ext uri="{0D108BD9-81ED-4DB2-BD59-A6C34878D82A}">
                    <a16:rowId xmlns:a16="http://schemas.microsoft.com/office/drawing/2014/main" val="179892857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Industry</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Household</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Commercial</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Transportation</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952825168"/>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Other Sector</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329238539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Non-Energy</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p>
                  </a:txBody>
                  <a:tcPr marL="72000" marR="72000" marT="36000" marB="36000" anchor="ctr"/>
                </a:tc>
                <a:extLst>
                  <a:ext uri="{0D108BD9-81ED-4DB2-BD59-A6C34878D82A}">
                    <a16:rowId xmlns:a16="http://schemas.microsoft.com/office/drawing/2014/main" val="3873314538"/>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24998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dirty="0">
                <a:solidFill>
                  <a:prstClr val="white">
                    <a:lumMod val="50000"/>
                  </a:prstClr>
                </a:solidFill>
              </a:rPr>
              <a:t>Economic Statistics on Indonesia</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24312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 in Asia Pacific</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37759" y="923484"/>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4937759" y="2711813"/>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4937759" y="4718601"/>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4937759" y="2002762"/>
            <a:ext cx="3558541" cy="626775"/>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 market is fragmented and there is an emergence of Chinese players who have captured significant share in aftermarket.</a:t>
            </a:r>
          </a:p>
        </p:txBody>
      </p:sp>
      <p:sp>
        <p:nvSpPr>
          <p:cNvPr id="46" name="Rectangle 45">
            <a:extLst>
              <a:ext uri="{FF2B5EF4-FFF2-40B4-BE49-F238E27FC236}">
                <a16:creationId xmlns:a16="http://schemas.microsoft.com/office/drawing/2014/main" id="{9C10E17B-1F3D-427B-8DCC-335C7785DD5F}"/>
              </a:ext>
            </a:extLst>
          </p:cNvPr>
          <p:cNvSpPr/>
          <p:nvPr/>
        </p:nvSpPr>
        <p:spPr>
          <a:xfrm>
            <a:off x="4937758" y="3851361"/>
            <a:ext cx="3558541" cy="626775"/>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Polyamide Composite based Reverse Osmosis Membrane is expected to grow in Asia due to better salt rejection and permeate flux properties. </a:t>
            </a:r>
          </a:p>
        </p:txBody>
      </p:sp>
      <p:sp>
        <p:nvSpPr>
          <p:cNvPr id="50" name="Rectangle 49">
            <a:extLst>
              <a:ext uri="{FF2B5EF4-FFF2-40B4-BE49-F238E27FC236}">
                <a16:creationId xmlns:a16="http://schemas.microsoft.com/office/drawing/2014/main" id="{C2530AFD-4B7D-4A00-9782-D6D451550390}"/>
              </a:ext>
            </a:extLst>
          </p:cNvPr>
          <p:cNvSpPr/>
          <p:nvPr/>
        </p:nvSpPr>
        <p:spPr>
          <a:xfrm>
            <a:off x="4911896" y="5798601"/>
            <a:ext cx="3558541" cy="811441"/>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Rapid industrialization and urbanization are expected to expected to boost the demand coupled with new innovations for providing cost effective services.</a:t>
            </a: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42204" y="164731"/>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Malaysia</a:t>
            </a:r>
          </a:p>
        </p:txBody>
      </p:sp>
      <p:pic>
        <p:nvPicPr>
          <p:cNvPr id="1026" name="Picture 2">
            <a:extLst>
              <a:ext uri="{FF2B5EF4-FFF2-40B4-BE49-F238E27FC236}">
                <a16:creationId xmlns:a16="http://schemas.microsoft.com/office/drawing/2014/main" id="{C4CAFC37-F9AD-4DA1-8A8F-46FE1B4DCA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590" y="3434320"/>
            <a:ext cx="1438275" cy="4667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8C6000A-DD7C-4487-9864-754530ED446F}"/>
              </a:ext>
            </a:extLst>
          </p:cNvPr>
          <p:cNvPicPr>
            <a:picLocks noChangeAspect="1"/>
          </p:cNvPicPr>
          <p:nvPr/>
        </p:nvPicPr>
        <p:blipFill>
          <a:blip r:embed="rId3"/>
          <a:stretch>
            <a:fillRect/>
          </a:stretch>
        </p:blipFill>
        <p:spPr>
          <a:xfrm>
            <a:off x="445224" y="2574170"/>
            <a:ext cx="1409700" cy="676275"/>
          </a:xfrm>
          <a:prstGeom prst="rect">
            <a:avLst/>
          </a:prstGeom>
        </p:spPr>
      </p:pic>
      <p:pic>
        <p:nvPicPr>
          <p:cNvPr id="32" name="Picture 31">
            <a:extLst>
              <a:ext uri="{FF2B5EF4-FFF2-40B4-BE49-F238E27FC236}">
                <a16:creationId xmlns:a16="http://schemas.microsoft.com/office/drawing/2014/main" id="{11E33BFD-BAD6-423C-A779-831007FACB34}"/>
              </a:ext>
            </a:extLst>
          </p:cNvPr>
          <p:cNvPicPr>
            <a:picLocks noChangeAspect="1"/>
          </p:cNvPicPr>
          <p:nvPr/>
        </p:nvPicPr>
        <p:blipFill>
          <a:blip r:embed="rId4"/>
          <a:stretch>
            <a:fillRect/>
          </a:stretch>
        </p:blipFill>
        <p:spPr>
          <a:xfrm>
            <a:off x="2924589" y="1711231"/>
            <a:ext cx="1276350" cy="742950"/>
          </a:xfrm>
          <a:prstGeom prst="rect">
            <a:avLst/>
          </a:prstGeom>
        </p:spPr>
      </p:pic>
      <p:pic>
        <p:nvPicPr>
          <p:cNvPr id="34" name="Picture 33">
            <a:extLst>
              <a:ext uri="{FF2B5EF4-FFF2-40B4-BE49-F238E27FC236}">
                <a16:creationId xmlns:a16="http://schemas.microsoft.com/office/drawing/2014/main" id="{FA41A9E9-6918-4FFB-9811-61FE0B3AE843}"/>
              </a:ext>
            </a:extLst>
          </p:cNvPr>
          <p:cNvPicPr>
            <a:picLocks noChangeAspect="1"/>
          </p:cNvPicPr>
          <p:nvPr/>
        </p:nvPicPr>
        <p:blipFill>
          <a:blip r:embed="rId5"/>
          <a:stretch>
            <a:fillRect/>
          </a:stretch>
        </p:blipFill>
        <p:spPr>
          <a:xfrm>
            <a:off x="2883563" y="2391668"/>
            <a:ext cx="1370064" cy="749174"/>
          </a:xfrm>
          <a:prstGeom prst="rect">
            <a:avLst/>
          </a:prstGeom>
        </p:spPr>
      </p:pic>
      <p:pic>
        <p:nvPicPr>
          <p:cNvPr id="36" name="Picture 35">
            <a:extLst>
              <a:ext uri="{FF2B5EF4-FFF2-40B4-BE49-F238E27FC236}">
                <a16:creationId xmlns:a16="http://schemas.microsoft.com/office/drawing/2014/main" id="{CDEAC8F3-A154-4367-8DDD-94F3981035C2}"/>
              </a:ext>
            </a:extLst>
          </p:cNvPr>
          <p:cNvPicPr>
            <a:picLocks noChangeAspect="1"/>
          </p:cNvPicPr>
          <p:nvPr/>
        </p:nvPicPr>
        <p:blipFill>
          <a:blip r:embed="rId6"/>
          <a:stretch>
            <a:fillRect/>
          </a:stretch>
        </p:blipFill>
        <p:spPr>
          <a:xfrm>
            <a:off x="435903" y="1773854"/>
            <a:ext cx="1534469" cy="666849"/>
          </a:xfrm>
          <a:prstGeom prst="rect">
            <a:avLst/>
          </a:prstGeom>
        </p:spPr>
      </p:pic>
      <p:pic>
        <p:nvPicPr>
          <p:cNvPr id="7" name="Picture 6">
            <a:extLst>
              <a:ext uri="{FF2B5EF4-FFF2-40B4-BE49-F238E27FC236}">
                <a16:creationId xmlns:a16="http://schemas.microsoft.com/office/drawing/2014/main" id="{66B6932A-CB4D-4150-905E-568A703156DE}"/>
              </a:ext>
            </a:extLst>
          </p:cNvPr>
          <p:cNvPicPr>
            <a:picLocks noChangeAspect="1"/>
          </p:cNvPicPr>
          <p:nvPr/>
        </p:nvPicPr>
        <p:blipFill>
          <a:blip r:embed="rId7"/>
          <a:stretch>
            <a:fillRect/>
          </a:stretch>
        </p:blipFill>
        <p:spPr>
          <a:xfrm>
            <a:off x="2454551" y="3370608"/>
            <a:ext cx="2114550" cy="514350"/>
          </a:xfrm>
          <a:prstGeom prst="rect">
            <a:avLst/>
          </a:prstGeom>
        </p:spPr>
      </p:pic>
      <p:pic>
        <p:nvPicPr>
          <p:cNvPr id="14" name="Picture 13">
            <a:extLst>
              <a:ext uri="{FF2B5EF4-FFF2-40B4-BE49-F238E27FC236}">
                <a16:creationId xmlns:a16="http://schemas.microsoft.com/office/drawing/2014/main" id="{FC3FFEE0-5033-4D78-9A15-DFBD62C0605E}"/>
              </a:ext>
            </a:extLst>
          </p:cNvPr>
          <p:cNvPicPr>
            <a:picLocks noChangeAspect="1"/>
          </p:cNvPicPr>
          <p:nvPr/>
        </p:nvPicPr>
        <p:blipFill>
          <a:blip r:embed="rId8"/>
          <a:stretch>
            <a:fillRect/>
          </a:stretch>
        </p:blipFill>
        <p:spPr>
          <a:xfrm>
            <a:off x="424069" y="4095336"/>
            <a:ext cx="1802297" cy="628650"/>
          </a:xfrm>
          <a:prstGeom prst="rect">
            <a:avLst/>
          </a:prstGeom>
        </p:spPr>
      </p:pic>
      <p:pic>
        <p:nvPicPr>
          <p:cNvPr id="16" name="Picture 15">
            <a:extLst>
              <a:ext uri="{FF2B5EF4-FFF2-40B4-BE49-F238E27FC236}">
                <a16:creationId xmlns:a16="http://schemas.microsoft.com/office/drawing/2014/main" id="{64077137-84B5-404D-BB95-9F61D77D62EA}"/>
              </a:ext>
            </a:extLst>
          </p:cNvPr>
          <p:cNvPicPr>
            <a:picLocks noChangeAspect="1"/>
          </p:cNvPicPr>
          <p:nvPr/>
        </p:nvPicPr>
        <p:blipFill>
          <a:blip r:embed="rId9"/>
          <a:stretch>
            <a:fillRect/>
          </a:stretch>
        </p:blipFill>
        <p:spPr>
          <a:xfrm>
            <a:off x="2438400" y="4127222"/>
            <a:ext cx="2186608" cy="550794"/>
          </a:xfrm>
          <a:prstGeom prst="rect">
            <a:avLst/>
          </a:prstGeom>
        </p:spPr>
      </p:pic>
      <p:pic>
        <p:nvPicPr>
          <p:cNvPr id="18" name="Picture 17">
            <a:extLst>
              <a:ext uri="{FF2B5EF4-FFF2-40B4-BE49-F238E27FC236}">
                <a16:creationId xmlns:a16="http://schemas.microsoft.com/office/drawing/2014/main" id="{7FCAADB5-E716-4AD9-BCBB-A567BC683A46}"/>
              </a:ext>
            </a:extLst>
          </p:cNvPr>
          <p:cNvPicPr>
            <a:picLocks noChangeAspect="1"/>
          </p:cNvPicPr>
          <p:nvPr/>
        </p:nvPicPr>
        <p:blipFill>
          <a:blip r:embed="rId10"/>
          <a:stretch>
            <a:fillRect/>
          </a:stretch>
        </p:blipFill>
        <p:spPr>
          <a:xfrm>
            <a:off x="551208" y="4938505"/>
            <a:ext cx="1733550" cy="400050"/>
          </a:xfrm>
          <a:prstGeom prst="rect">
            <a:avLst/>
          </a:prstGeom>
        </p:spPr>
      </p:pic>
      <p:pic>
        <p:nvPicPr>
          <p:cNvPr id="23" name="Picture 22">
            <a:extLst>
              <a:ext uri="{FF2B5EF4-FFF2-40B4-BE49-F238E27FC236}">
                <a16:creationId xmlns:a16="http://schemas.microsoft.com/office/drawing/2014/main" id="{ECFFE793-7EB5-43C8-842A-62480FD6C992}"/>
              </a:ext>
            </a:extLst>
          </p:cNvPr>
          <p:cNvPicPr>
            <a:picLocks noChangeAspect="1"/>
          </p:cNvPicPr>
          <p:nvPr/>
        </p:nvPicPr>
        <p:blipFill>
          <a:blip r:embed="rId11"/>
          <a:stretch>
            <a:fillRect/>
          </a:stretch>
        </p:blipFill>
        <p:spPr>
          <a:xfrm>
            <a:off x="2620616" y="4934157"/>
            <a:ext cx="1885122" cy="419721"/>
          </a:xfrm>
          <a:prstGeom prst="rect">
            <a:avLst/>
          </a:prstGeom>
        </p:spPr>
      </p:pic>
      <p:pic>
        <p:nvPicPr>
          <p:cNvPr id="33" name="Picture 32">
            <a:extLst>
              <a:ext uri="{FF2B5EF4-FFF2-40B4-BE49-F238E27FC236}">
                <a16:creationId xmlns:a16="http://schemas.microsoft.com/office/drawing/2014/main" id="{0DB4B07A-69C4-4568-BC3C-467C6D4F5D1B}"/>
              </a:ext>
            </a:extLst>
          </p:cNvPr>
          <p:cNvPicPr>
            <a:picLocks noChangeAspect="1"/>
          </p:cNvPicPr>
          <p:nvPr/>
        </p:nvPicPr>
        <p:blipFill>
          <a:blip r:embed="rId12"/>
          <a:stretch>
            <a:fillRect/>
          </a:stretch>
        </p:blipFill>
        <p:spPr>
          <a:xfrm>
            <a:off x="1502467" y="5597594"/>
            <a:ext cx="2141883" cy="405641"/>
          </a:xfrm>
          <a:prstGeom prst="rect">
            <a:avLst/>
          </a:prstGeom>
        </p:spPr>
      </p:pic>
    </p:spTree>
    <p:extLst>
      <p:ext uri="{BB962C8B-B14F-4D97-AF65-F5344CB8AC3E}">
        <p14:creationId xmlns:p14="http://schemas.microsoft.com/office/powerpoint/2010/main" val="1843718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Vietnam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6623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Vietnam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2016-2026F (USD Million)</a:t>
            </a:r>
          </a:p>
        </p:txBody>
      </p:sp>
      <p:cxnSp>
        <p:nvCxnSpPr>
          <p:cNvPr id="6" name="Straight Connector 5">
            <a:extLst>
              <a:ext uri="{FF2B5EF4-FFF2-40B4-BE49-F238E27FC236}">
                <a16:creationId xmlns:a16="http://schemas.microsoft.com/office/drawing/2014/main" id="{5E49B0ED-D7A5-44E3-A26E-D720A5ABBA7C}"/>
              </a:ext>
            </a:extLst>
          </p:cNvPr>
          <p:cNvCxnSpPr>
            <a:cxnSpLocks/>
          </p:cNvCxnSpPr>
          <p:nvPr/>
        </p:nvCxnSpPr>
        <p:spPr>
          <a:xfrm>
            <a:off x="291295" y="1204924"/>
            <a:ext cx="6056496"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Vietnam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 &amp; Volume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XX.XX</a:t>
              </a: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XX.XX%</a:t>
              </a:r>
            </a:p>
          </p:txBody>
        </p:sp>
      </p:grpSp>
      <p:sp>
        <p:nvSpPr>
          <p:cNvPr id="28" name="TextBox 27">
            <a:extLst>
              <a:ext uri="{FF2B5EF4-FFF2-40B4-BE49-F238E27FC236}">
                <a16:creationId xmlns:a16="http://schemas.microsoft.com/office/drawing/2014/main" id="{2EEC6018-79AE-49CD-A78F-2121D4D98D40}"/>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0751537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XX.XX%</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XX.XX%</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Vietnam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2016-2026F (Kilo Tonnes)</a:t>
            </a:r>
          </a:p>
        </p:txBody>
      </p:sp>
      <p:cxnSp>
        <p:nvCxnSpPr>
          <p:cNvPr id="10" name="Straight Connector 9">
            <a:extLst>
              <a:ext uri="{FF2B5EF4-FFF2-40B4-BE49-F238E27FC236}">
                <a16:creationId xmlns:a16="http://schemas.microsoft.com/office/drawing/2014/main" id="{3D13378D-D073-4D4A-A31E-CC1A05284ABC}"/>
              </a:ext>
            </a:extLst>
          </p:cNvPr>
          <p:cNvCxnSpPr>
            <a:cxnSpLocks/>
          </p:cNvCxnSpPr>
          <p:nvPr/>
        </p:nvCxnSpPr>
        <p:spPr>
          <a:xfrm>
            <a:off x="291295" y="1174054"/>
            <a:ext cx="6711872" cy="0"/>
          </a:xfrm>
          <a:prstGeom prst="line">
            <a:avLst/>
          </a:prstGeom>
        </p:spPr>
        <p:style>
          <a:lnRef idx="1">
            <a:schemeClr val="dk1"/>
          </a:lnRef>
          <a:fillRef idx="0">
            <a:schemeClr val="dk1"/>
          </a:fillRef>
          <a:effectRef idx="0">
            <a:schemeClr val="dk1"/>
          </a:effectRef>
          <a:fontRef idx="minor">
            <a:schemeClr val="tx1"/>
          </a:fontRef>
        </p:style>
      </p:cxn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Vietnam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4CE7C288-A617-4EE3-BBAC-55F16799E79F}"/>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373469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52400" y="193795"/>
            <a:ext cx="7863840" cy="457200"/>
          </a:xfrm>
          <a:prstGeom prst="rect">
            <a:avLst/>
          </a:prstGeom>
        </p:spPr>
        <p:txBody>
          <a:bodyPr>
            <a:normAutofit/>
          </a:bodyPr>
          <a:lstStyle/>
          <a:p>
            <a:r>
              <a:rPr lang="en-US" sz="1600" spc="0" dirty="0">
                <a:solidFill>
                  <a:schemeClr val="tx1">
                    <a:lumMod val="85000"/>
                    <a:lumOff val="15000"/>
                  </a:schemeClr>
                </a:solidFill>
                <a:latin typeface="Montserrat" panose="02000505000000020004" pitchFamily="2" charset="0"/>
              </a:rPr>
              <a:t>Table of Contents : Additional Customization</a:t>
            </a:r>
          </a:p>
        </p:txBody>
      </p:sp>
      <p:graphicFrame>
        <p:nvGraphicFramePr>
          <p:cNvPr id="6" name="Table 5">
            <a:extLst>
              <a:ext uri="{FF2B5EF4-FFF2-40B4-BE49-F238E27FC236}">
                <a16:creationId xmlns:a16="http://schemas.microsoft.com/office/drawing/2014/main" id="{B447EB88-FF2A-4CEF-92A1-1C1B5802DE79}"/>
              </a:ext>
            </a:extLst>
          </p:cNvPr>
          <p:cNvGraphicFramePr>
            <a:graphicFrameLocks noGrp="1"/>
          </p:cNvGraphicFramePr>
          <p:nvPr>
            <p:extLst>
              <p:ext uri="{D42A27DB-BD31-4B8C-83A1-F6EECF244321}">
                <p14:modId xmlns:p14="http://schemas.microsoft.com/office/powerpoint/2010/main" val="1252557981"/>
              </p:ext>
            </p:extLst>
          </p:nvPr>
        </p:nvGraphicFramePr>
        <p:xfrm>
          <a:off x="152400" y="769424"/>
          <a:ext cx="8518075" cy="2454723"/>
        </p:xfrm>
        <a:graphic>
          <a:graphicData uri="http://schemas.openxmlformats.org/drawingml/2006/table">
            <a:tbl>
              <a:tblPr firstRow="1" bandRow="1">
                <a:tableStyleId>{5C22544A-7EE6-4342-B048-85BDC9FD1C3A}</a:tableStyleId>
              </a:tblPr>
              <a:tblGrid>
                <a:gridCol w="660400">
                  <a:extLst>
                    <a:ext uri="{9D8B030D-6E8A-4147-A177-3AD203B41FA5}">
                      <a16:colId xmlns:a16="http://schemas.microsoft.com/office/drawing/2014/main" val="20000"/>
                    </a:ext>
                  </a:extLst>
                </a:gridCol>
                <a:gridCol w="837798">
                  <a:extLst>
                    <a:ext uri="{9D8B030D-6E8A-4147-A177-3AD203B41FA5}">
                      <a16:colId xmlns:a16="http://schemas.microsoft.com/office/drawing/2014/main" val="20001"/>
                    </a:ext>
                  </a:extLst>
                </a:gridCol>
                <a:gridCol w="5969402">
                  <a:extLst>
                    <a:ext uri="{9D8B030D-6E8A-4147-A177-3AD203B41FA5}">
                      <a16:colId xmlns:a16="http://schemas.microsoft.com/office/drawing/2014/main" val="20002"/>
                    </a:ext>
                  </a:extLst>
                </a:gridCol>
                <a:gridCol w="1050475">
                  <a:extLst>
                    <a:ext uri="{9D8B030D-6E8A-4147-A177-3AD203B41FA5}">
                      <a16:colId xmlns:a16="http://schemas.microsoft.com/office/drawing/2014/main" val="3165443865"/>
                    </a:ext>
                  </a:extLst>
                </a:gridCol>
              </a:tblGrid>
              <a:tr h="163686">
                <a:tc>
                  <a:txBody>
                    <a:bodyPr/>
                    <a:lstStyle/>
                    <a:p>
                      <a:pPr algn="ctr">
                        <a:lnSpc>
                          <a:spcPts val="600"/>
                        </a:lnSpc>
                      </a:pPr>
                      <a:r>
                        <a:rPr lang="en-IN" sz="9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S.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2">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Contents</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IN"/>
                    </a:p>
                  </a:txBody>
                  <a:tcPr/>
                </a:tc>
                <a:tc>
                  <a:txBody>
                    <a:bodyPr/>
                    <a:lstStyle/>
                    <a:p>
                      <a:pPr algn="ctr">
                        <a:lnSpc>
                          <a:spcPts val="600"/>
                        </a:lnSpc>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Page No.</a:t>
                      </a:r>
                    </a:p>
                  </a:txBody>
                  <a:tcPr marL="100584" marR="1005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0"/>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a:t>
                      </a:r>
                      <a:endPar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Global Copper Sulphate Manufacturing Process Overview</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1795546"/>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Process Details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285721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1.2.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kern="1200" dirty="0">
                          <a:solidFill>
                            <a:schemeClr val="tx1"/>
                          </a:solidFill>
                          <a:latin typeface="Verdana" panose="020B0604030504040204" pitchFamily="34" charset="0"/>
                          <a:ea typeface="Verdana" panose="020B0604030504040204" pitchFamily="34" charset="0"/>
                          <a:cs typeface="Verdana" panose="020B0604030504040204" pitchFamily="34" charset="0"/>
                        </a:rPr>
                        <a:t>Technological Maturities</a:t>
                      </a: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6938632"/>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Global Manufacturing Cost Analysis</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67464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Raw Material</a:t>
                      </a:r>
                    </a:p>
                  </a:txBody>
                  <a:tcPr marL="100584" marR="100584" marT="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701653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Margin</a:t>
                      </a:r>
                    </a:p>
                  </a:txBody>
                  <a:tcPr marL="100584" marR="100584" marT="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111910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2.3.</a:t>
                      </a:r>
                      <a:endPar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Variable Cost</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1409861"/>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3.</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Global Copper Sulphate Demand-Supply Outlook</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endParaRPr>
                    </a:p>
                  </a:txBody>
                  <a:tcP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7213157"/>
                  </a:ext>
                </a:extLst>
              </a:tr>
              <a:tr h="27527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4.</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Country-Wise Import of Copper Sulphate in South-East Asia , By Value &amp; Volume - 2020</a:t>
                      </a:r>
                      <a:endParaRPr lang="en-US" sz="900" b="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4646148"/>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4.1.</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By Country</a:t>
                      </a:r>
                    </a:p>
                  </a:txBody>
                  <a:tcPr marL="100584" marR="100584" marT="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361247"/>
                  </a:ext>
                </a:extLst>
              </a:tr>
              <a:tr h="200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4.2.</a:t>
                      </a:r>
                    </a:p>
                  </a:txBody>
                  <a:tcPr marL="100584" marR="100584" marT="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US" sz="9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By Grade</a:t>
                      </a:r>
                    </a:p>
                  </a:txBody>
                  <a:tcPr marL="100584" marR="100584" marT="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8065152"/>
                  </a:ext>
                </a:extLst>
              </a:tr>
            </a:tbl>
          </a:graphicData>
        </a:graphic>
      </p:graphicFrame>
    </p:spTree>
    <p:extLst>
      <p:ext uri="{BB962C8B-B14F-4D97-AF65-F5344CB8AC3E}">
        <p14:creationId xmlns:p14="http://schemas.microsoft.com/office/powerpoint/2010/main" val="3594718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Vietnam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Vietnam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cxnSp>
        <p:nvCxnSpPr>
          <p:cNvPr id="29" name="Straight Connector 28">
            <a:extLst>
              <a:ext uri="{FF2B5EF4-FFF2-40B4-BE49-F238E27FC236}">
                <a16:creationId xmlns:a16="http://schemas.microsoft.com/office/drawing/2014/main" id="{2A4B1C9B-DE67-44E1-946A-6C8766BE9294}"/>
              </a:ext>
            </a:extLst>
          </p:cNvPr>
          <p:cNvCxnSpPr>
            <a:cxnSpLocks/>
          </p:cNvCxnSpPr>
          <p:nvPr/>
        </p:nvCxnSpPr>
        <p:spPr>
          <a:xfrm>
            <a:off x="293640" y="1188834"/>
            <a:ext cx="7034812" cy="33204"/>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XX: Vietnam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a:off x="371102" y="4632081"/>
            <a:ext cx="6957350"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A6ACC116-3ADE-4D04-B51A-852AF0F6F901}"/>
              </a:ext>
            </a:extLst>
          </p:cNvPr>
          <p:cNvSpPr txBox="1"/>
          <p:nvPr/>
        </p:nvSpPr>
        <p:spPr>
          <a:xfrm>
            <a:off x="6527118" y="3990677"/>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5777FB34-F803-4CB1-9217-591A0A10E15F}"/>
              </a:ext>
            </a:extLst>
          </p:cNvPr>
          <p:cNvSpPr txBox="1"/>
          <p:nvPr/>
        </p:nvSpPr>
        <p:spPr>
          <a:xfrm>
            <a:off x="6527118" y="5787601"/>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182178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Vietnam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80267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Vietnam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198120" y="408171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XX: Vietnam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a:off x="284610" y="4341105"/>
            <a:ext cx="6949440" cy="32682"/>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2" name="Chart 11">
            <a:extLst>
              <a:ext uri="{FF2B5EF4-FFF2-40B4-BE49-F238E27FC236}">
                <a16:creationId xmlns:a16="http://schemas.microsoft.com/office/drawing/2014/main" id="{97153BBE-16BE-48AE-BC9B-379AB4CE4EA1}"/>
              </a:ext>
            </a:extLst>
          </p:cNvPr>
          <p:cNvGraphicFramePr/>
          <p:nvPr/>
        </p:nvGraphicFramePr>
        <p:xfrm>
          <a:off x="198120" y="1036248"/>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Table 12">
            <a:extLst>
              <a:ext uri="{FF2B5EF4-FFF2-40B4-BE49-F238E27FC236}">
                <a16:creationId xmlns:a16="http://schemas.microsoft.com/office/drawing/2014/main" id="{76A1DA6C-3708-49A6-9C4B-80B7D3567ED1}"/>
              </a:ext>
            </a:extLst>
          </p:cNvPr>
          <p:cNvGraphicFramePr>
            <a:graphicFrameLocks noGrp="1"/>
          </p:cNvGraphicFramePr>
          <p:nvPr/>
        </p:nvGraphicFramePr>
        <p:xfrm>
          <a:off x="371102" y="4520058"/>
          <a:ext cx="8362080" cy="1836726"/>
        </p:xfrm>
        <a:graphic>
          <a:graphicData uri="http://schemas.openxmlformats.org/drawingml/2006/table">
            <a:tbl>
              <a:tblPr>
                <a:tableStyleId>{8EC20E35-A176-4012-BC5E-935CFFF8708E}</a:tableStyleId>
              </a:tblPr>
              <a:tblGrid>
                <a:gridCol w="2099417">
                  <a:extLst>
                    <a:ext uri="{9D8B030D-6E8A-4147-A177-3AD203B41FA5}">
                      <a16:colId xmlns:a16="http://schemas.microsoft.com/office/drawing/2014/main" val="2017731148"/>
                    </a:ext>
                  </a:extLst>
                </a:gridCol>
                <a:gridCol w="569333">
                  <a:extLst>
                    <a:ext uri="{9D8B030D-6E8A-4147-A177-3AD203B41FA5}">
                      <a16:colId xmlns:a16="http://schemas.microsoft.com/office/drawing/2014/main" val="2667391389"/>
                    </a:ext>
                  </a:extLst>
                </a:gridCol>
                <a:gridCol w="591244">
                  <a:extLst>
                    <a:ext uri="{9D8B030D-6E8A-4147-A177-3AD203B41FA5}">
                      <a16:colId xmlns:a16="http://schemas.microsoft.com/office/drawing/2014/main" val="3750729452"/>
                    </a:ext>
                  </a:extLst>
                </a:gridCol>
                <a:gridCol w="547422">
                  <a:extLst>
                    <a:ext uri="{9D8B030D-6E8A-4147-A177-3AD203B41FA5}">
                      <a16:colId xmlns:a16="http://schemas.microsoft.com/office/drawing/2014/main" val="425130346"/>
                    </a:ext>
                  </a:extLst>
                </a:gridCol>
                <a:gridCol w="569333">
                  <a:extLst>
                    <a:ext uri="{9D8B030D-6E8A-4147-A177-3AD203B41FA5}">
                      <a16:colId xmlns:a16="http://schemas.microsoft.com/office/drawing/2014/main" val="1091415442"/>
                    </a:ext>
                  </a:extLst>
                </a:gridCol>
                <a:gridCol w="569333">
                  <a:extLst>
                    <a:ext uri="{9D8B030D-6E8A-4147-A177-3AD203B41FA5}">
                      <a16:colId xmlns:a16="http://schemas.microsoft.com/office/drawing/2014/main" val="2869642291"/>
                    </a:ext>
                  </a:extLst>
                </a:gridCol>
                <a:gridCol w="569333">
                  <a:extLst>
                    <a:ext uri="{9D8B030D-6E8A-4147-A177-3AD203B41FA5}">
                      <a16:colId xmlns:a16="http://schemas.microsoft.com/office/drawing/2014/main" val="1492483844"/>
                    </a:ext>
                  </a:extLst>
                </a:gridCol>
                <a:gridCol w="569333">
                  <a:extLst>
                    <a:ext uri="{9D8B030D-6E8A-4147-A177-3AD203B41FA5}">
                      <a16:colId xmlns:a16="http://schemas.microsoft.com/office/drawing/2014/main" val="536896032"/>
                    </a:ext>
                  </a:extLst>
                </a:gridCol>
                <a:gridCol w="569333">
                  <a:extLst>
                    <a:ext uri="{9D8B030D-6E8A-4147-A177-3AD203B41FA5}">
                      <a16:colId xmlns:a16="http://schemas.microsoft.com/office/drawing/2014/main" val="2293403703"/>
                    </a:ext>
                  </a:extLst>
                </a:gridCol>
                <a:gridCol w="569333">
                  <a:extLst>
                    <a:ext uri="{9D8B030D-6E8A-4147-A177-3AD203B41FA5}">
                      <a16:colId xmlns:a16="http://schemas.microsoft.com/office/drawing/2014/main" val="2748373219"/>
                    </a:ext>
                  </a:extLst>
                </a:gridCol>
                <a:gridCol w="569333">
                  <a:extLst>
                    <a:ext uri="{9D8B030D-6E8A-4147-A177-3AD203B41FA5}">
                      <a16:colId xmlns:a16="http://schemas.microsoft.com/office/drawing/2014/main" val="316596246"/>
                    </a:ext>
                  </a:extLst>
                </a:gridCol>
                <a:gridCol w="569333">
                  <a:extLst>
                    <a:ext uri="{9D8B030D-6E8A-4147-A177-3AD203B41FA5}">
                      <a16:colId xmlns:a16="http://schemas.microsoft.com/office/drawing/2014/main" val="2656604351"/>
                    </a:ext>
                  </a:extLst>
                </a:gridCol>
              </a:tblGrid>
              <a:tr h="266036">
                <a:tc>
                  <a:txBody>
                    <a:bodyPr/>
                    <a:lstStyle/>
                    <a:p>
                      <a:pPr marL="0" algn="l" defTabSz="914400" rtl="0" eaLnBrk="1" fontAlgn="b" latinLnBrk="0" hangingPunct="1"/>
                      <a:r>
                        <a:rPr lang="en-IN" sz="1000" b="1" i="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66036">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extLst>
                  <a:ext uri="{0D108BD9-81ED-4DB2-BD59-A6C34878D82A}">
                    <a16:rowId xmlns:a16="http://schemas.microsoft.com/office/drawing/2014/main" val="3614340383"/>
                  </a:ext>
                </a:extLst>
              </a:tr>
              <a:tr h="266036">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Electricals</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extLst>
                  <a:ext uri="{0D108BD9-81ED-4DB2-BD59-A6C34878D82A}">
                    <a16:rowId xmlns:a16="http://schemas.microsoft.com/office/drawing/2014/main" val="2094423544"/>
                  </a:ext>
                </a:extLst>
              </a:tr>
              <a:tr h="266036">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extLst>
                  <a:ext uri="{0D108BD9-81ED-4DB2-BD59-A6C34878D82A}">
                    <a16:rowId xmlns:a16="http://schemas.microsoft.com/office/drawing/2014/main" val="741399779"/>
                  </a:ext>
                </a:extLst>
              </a:tr>
              <a:tr h="266036">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Medicals</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865856288"/>
                  </a:ext>
                </a:extLst>
              </a:tr>
              <a:tr h="240510">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Electroplating</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954528466"/>
                  </a:ext>
                </a:extLst>
              </a:tr>
              <a:tr h="266036">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Leather and Textile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extLst>
                  <a:ext uri="{0D108BD9-81ED-4DB2-BD59-A6C34878D82A}">
                    <a16:rowId xmlns:a16="http://schemas.microsoft.com/office/drawing/2014/main" val="587225213"/>
                  </a:ext>
                </a:extLst>
              </a:tr>
            </a:tbl>
          </a:graphicData>
        </a:graphic>
      </p:graphicFrame>
      <p:cxnSp>
        <p:nvCxnSpPr>
          <p:cNvPr id="10" name="Straight Connector 9">
            <a:extLst>
              <a:ext uri="{FF2B5EF4-FFF2-40B4-BE49-F238E27FC236}">
                <a16:creationId xmlns:a16="http://schemas.microsoft.com/office/drawing/2014/main" id="{14DE0AAA-DBBD-478D-B4FA-A3D6878D4473}"/>
              </a:ext>
            </a:extLst>
          </p:cNvPr>
          <p:cNvCxnSpPr>
            <a:cxnSpLocks/>
          </p:cNvCxnSpPr>
          <p:nvPr/>
        </p:nvCxnSpPr>
        <p:spPr>
          <a:xfrm>
            <a:off x="198120" y="1094745"/>
            <a:ext cx="7223097"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0509B4B1-6845-43C1-ABAA-44A799189F5D}"/>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4" name="TextBox 13">
            <a:extLst>
              <a:ext uri="{FF2B5EF4-FFF2-40B4-BE49-F238E27FC236}">
                <a16:creationId xmlns:a16="http://schemas.microsoft.com/office/drawing/2014/main" id="{3D8D6BDD-01D4-402F-B723-F21CB8E9EBB2}"/>
              </a:ext>
            </a:extLst>
          </p:cNvPr>
          <p:cNvSpPr txBox="1"/>
          <p:nvPr/>
        </p:nvSpPr>
        <p:spPr>
          <a:xfrm>
            <a:off x="6527114" y="6391622"/>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293028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Vietnam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Supply Outlook</a:t>
            </a: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Vietnam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4" name="Straight Connector 3">
            <a:extLst>
              <a:ext uri="{FF2B5EF4-FFF2-40B4-BE49-F238E27FC236}">
                <a16:creationId xmlns:a16="http://schemas.microsoft.com/office/drawing/2014/main" id="{E0AE5339-26FB-4527-923E-F15AAB49BCC0}"/>
              </a:ext>
            </a:extLst>
          </p:cNvPr>
          <p:cNvCxnSpPr>
            <a:cxnSpLocks/>
          </p:cNvCxnSpPr>
          <p:nvPr/>
        </p:nvCxnSpPr>
        <p:spPr>
          <a:xfrm>
            <a:off x="293640" y="1204108"/>
            <a:ext cx="4993977"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5" name="Chart 4">
            <a:extLst>
              <a:ext uri="{FF2B5EF4-FFF2-40B4-BE49-F238E27FC236}">
                <a16:creationId xmlns:a16="http://schemas.microsoft.com/office/drawing/2014/main" id="{74BC5EE8-859E-4E5F-AE1A-FEDD45EE9107}"/>
              </a:ext>
            </a:extLst>
          </p:cNvPr>
          <p:cNvGraphicFramePr/>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7" name="Chart 6">
            <a:extLst>
              <a:ext uri="{FF2B5EF4-FFF2-40B4-BE49-F238E27FC236}">
                <a16:creationId xmlns:a16="http://schemas.microsoft.com/office/drawing/2014/main" id="{54E505D1-F192-4892-B235-42A4F9BC74A4}"/>
              </a:ext>
            </a:extLst>
          </p:cNvPr>
          <p:cNvGraphicFramePr/>
          <p:nvPr/>
        </p:nvGraphicFramePr>
        <p:xfrm>
          <a:off x="293640" y="4147980"/>
          <a:ext cx="4191358" cy="232940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Figure XX: </a:t>
            </a:r>
            <a:r>
              <a:rPr lang="en-US" sz="1000" b="1" kern="0" dirty="0">
                <a:latin typeface="Verdana" panose="020B0604030504040204" pitchFamily="34" charset="0"/>
                <a:ea typeface="Verdana" panose="020B0604030504040204" pitchFamily="34" charset="0"/>
                <a:cs typeface="Verdana" panose="020B0604030504040204" pitchFamily="34" charset="0"/>
              </a:rPr>
              <a:t>Vietnam Fungicide Consumption, By Crop, 2020</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cxnSp>
        <p:nvCxnSpPr>
          <p:cNvPr id="9" name="Straight Connector 8">
            <a:extLst>
              <a:ext uri="{FF2B5EF4-FFF2-40B4-BE49-F238E27FC236}">
                <a16:creationId xmlns:a16="http://schemas.microsoft.com/office/drawing/2014/main" id="{DDB75579-75F7-4513-BA75-2DD3DFF00612}"/>
              </a:ext>
            </a:extLst>
          </p:cNvPr>
          <p:cNvCxnSpPr>
            <a:cxnSpLocks/>
          </p:cNvCxnSpPr>
          <p:nvPr/>
        </p:nvCxnSpPr>
        <p:spPr>
          <a:xfrm>
            <a:off x="293640" y="3872399"/>
            <a:ext cx="3814534"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3AD8558-F689-403A-BFD0-73A448FFD485}"/>
              </a:ext>
            </a:extLst>
          </p:cNvPr>
          <p:cNvSpPr txBox="1"/>
          <p:nvPr/>
        </p:nvSpPr>
        <p:spPr>
          <a:xfrm>
            <a:off x="3216537" y="6419240"/>
            <a:ext cx="1139869" cy="215444"/>
          </a:xfrm>
          <a:prstGeom prst="rect">
            <a:avLst/>
          </a:prstGeom>
          <a:noFill/>
        </p:spPr>
        <p:txBody>
          <a:bodyPr wrap="square" rtlCol="0">
            <a:spAutoFit/>
          </a:bodyPr>
          <a:lstStyle/>
          <a:p>
            <a:r>
              <a:rPr lang="en-US" sz="800" i="1" dirty="0">
                <a:latin typeface="Verdana" panose="020B0604030504040204" pitchFamily="34" charset="0"/>
                <a:ea typeface="Verdana" panose="020B0604030504040204" pitchFamily="34" charset="0"/>
                <a:cs typeface="Verdana" panose="020B0604030504040204" pitchFamily="34" charset="0"/>
              </a:rPr>
              <a:t>Source: BP Stats</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584814"/>
            <a:ext cx="4270912" cy="29206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Table XX: Vietnam </a:t>
            </a:r>
            <a:r>
              <a:rPr lang="en-US" sz="1000" b="1" kern="0" dirty="0">
                <a:latin typeface="Verdana" panose="020B0604030504040204" pitchFamily="34" charset="0"/>
                <a:ea typeface="Verdana" panose="020B0604030504040204" pitchFamily="34" charset="0"/>
                <a:cs typeface="Verdana" panose="020B0604030504040204" pitchFamily="34" charset="0"/>
              </a:rPr>
              <a:t>Energy Consumption, By Sector, 2020</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cxnSp>
        <p:nvCxnSpPr>
          <p:cNvPr id="14" name="Straight Connector 13">
            <a:extLst>
              <a:ext uri="{FF2B5EF4-FFF2-40B4-BE49-F238E27FC236}">
                <a16:creationId xmlns:a16="http://schemas.microsoft.com/office/drawing/2014/main" id="{2EC0FC53-6FE0-4609-A7EF-73C244D96C89}"/>
              </a:ext>
            </a:extLst>
          </p:cNvPr>
          <p:cNvCxnSpPr>
            <a:cxnSpLocks/>
          </p:cNvCxnSpPr>
          <p:nvPr/>
        </p:nvCxnSpPr>
        <p:spPr>
          <a:xfrm>
            <a:off x="4627651" y="3872399"/>
            <a:ext cx="3924000"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nvGraphicFramePr>
        <p:xfrm>
          <a:off x="4605499" y="4110962"/>
          <a:ext cx="3858500" cy="2076211"/>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251797">
                <a:tc>
                  <a:txBody>
                    <a:bodyPr/>
                    <a:lstStyle/>
                    <a:p>
                      <a:pPr algn="l" fontAlgn="ct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Sector</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Capacity (Million BOE)</a:t>
                      </a:r>
                    </a:p>
                  </a:txBody>
                  <a:tcPr marL="72000" marR="72000" marT="36000" marB="36000" anchor="ctr"/>
                </a:tc>
                <a:extLst>
                  <a:ext uri="{0D108BD9-81ED-4DB2-BD59-A6C34878D82A}">
                    <a16:rowId xmlns:a16="http://schemas.microsoft.com/office/drawing/2014/main" val="179892857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Industry</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Household</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Commercial</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Transportation</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952825168"/>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Other Sector</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329238539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Non-Energy</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p>
                  </a:txBody>
                  <a:tcPr marL="72000" marR="72000" marT="36000" marB="36000" anchor="ctr"/>
                </a:tc>
                <a:extLst>
                  <a:ext uri="{0D108BD9-81ED-4DB2-BD59-A6C34878D82A}">
                    <a16:rowId xmlns:a16="http://schemas.microsoft.com/office/drawing/2014/main" val="3873314538"/>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24998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dirty="0">
                <a:solidFill>
                  <a:prstClr val="white">
                    <a:lumMod val="50000"/>
                  </a:prstClr>
                </a:solidFill>
              </a:rPr>
              <a:t>Economic Statistics on Indonesia</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52245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 in Asia Pacific</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37759" y="923484"/>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4937759" y="2711813"/>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4937759" y="4718601"/>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4937759" y="2002762"/>
            <a:ext cx="3558541" cy="626775"/>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 market is fragmented and there is an emergence of Chinese players who have captured significant share in aftermarket.</a:t>
            </a:r>
          </a:p>
        </p:txBody>
      </p:sp>
      <p:sp>
        <p:nvSpPr>
          <p:cNvPr id="46" name="Rectangle 45">
            <a:extLst>
              <a:ext uri="{FF2B5EF4-FFF2-40B4-BE49-F238E27FC236}">
                <a16:creationId xmlns:a16="http://schemas.microsoft.com/office/drawing/2014/main" id="{9C10E17B-1F3D-427B-8DCC-335C7785DD5F}"/>
              </a:ext>
            </a:extLst>
          </p:cNvPr>
          <p:cNvSpPr/>
          <p:nvPr/>
        </p:nvSpPr>
        <p:spPr>
          <a:xfrm>
            <a:off x="4937758" y="3851361"/>
            <a:ext cx="3558541" cy="626775"/>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Polyamide Composite based Reverse Osmosis Membrane is expected to grow in Asia due to better salt rejection and permeate flux properties. </a:t>
            </a:r>
          </a:p>
        </p:txBody>
      </p:sp>
      <p:sp>
        <p:nvSpPr>
          <p:cNvPr id="50" name="Rectangle 49">
            <a:extLst>
              <a:ext uri="{FF2B5EF4-FFF2-40B4-BE49-F238E27FC236}">
                <a16:creationId xmlns:a16="http://schemas.microsoft.com/office/drawing/2014/main" id="{C2530AFD-4B7D-4A00-9782-D6D451550390}"/>
              </a:ext>
            </a:extLst>
          </p:cNvPr>
          <p:cNvSpPr/>
          <p:nvPr/>
        </p:nvSpPr>
        <p:spPr>
          <a:xfrm>
            <a:off x="4911896" y="5798601"/>
            <a:ext cx="3558541" cy="811441"/>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Rapid industrialization and urbanization are expected to expected to boost the demand coupled with new innovations for providing cost effective services.</a:t>
            </a: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42204" y="164731"/>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Vietnam</a:t>
            </a:r>
          </a:p>
        </p:txBody>
      </p:sp>
      <p:pic>
        <p:nvPicPr>
          <p:cNvPr id="1026" name="Picture 2">
            <a:extLst>
              <a:ext uri="{FF2B5EF4-FFF2-40B4-BE49-F238E27FC236}">
                <a16:creationId xmlns:a16="http://schemas.microsoft.com/office/drawing/2014/main" id="{C4CAFC37-F9AD-4DA1-8A8F-46FE1B4DCA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590" y="3434320"/>
            <a:ext cx="1438275" cy="4667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8C6000A-DD7C-4487-9864-754530ED446F}"/>
              </a:ext>
            </a:extLst>
          </p:cNvPr>
          <p:cNvPicPr>
            <a:picLocks noChangeAspect="1"/>
          </p:cNvPicPr>
          <p:nvPr/>
        </p:nvPicPr>
        <p:blipFill>
          <a:blip r:embed="rId3"/>
          <a:stretch>
            <a:fillRect/>
          </a:stretch>
        </p:blipFill>
        <p:spPr>
          <a:xfrm>
            <a:off x="445224" y="2574170"/>
            <a:ext cx="1409700" cy="676275"/>
          </a:xfrm>
          <a:prstGeom prst="rect">
            <a:avLst/>
          </a:prstGeom>
        </p:spPr>
      </p:pic>
      <p:pic>
        <p:nvPicPr>
          <p:cNvPr id="32" name="Picture 31">
            <a:extLst>
              <a:ext uri="{FF2B5EF4-FFF2-40B4-BE49-F238E27FC236}">
                <a16:creationId xmlns:a16="http://schemas.microsoft.com/office/drawing/2014/main" id="{11E33BFD-BAD6-423C-A779-831007FACB34}"/>
              </a:ext>
            </a:extLst>
          </p:cNvPr>
          <p:cNvPicPr>
            <a:picLocks noChangeAspect="1"/>
          </p:cNvPicPr>
          <p:nvPr/>
        </p:nvPicPr>
        <p:blipFill>
          <a:blip r:embed="rId4"/>
          <a:stretch>
            <a:fillRect/>
          </a:stretch>
        </p:blipFill>
        <p:spPr>
          <a:xfrm>
            <a:off x="2924589" y="1711231"/>
            <a:ext cx="1276350" cy="742950"/>
          </a:xfrm>
          <a:prstGeom prst="rect">
            <a:avLst/>
          </a:prstGeom>
        </p:spPr>
      </p:pic>
      <p:pic>
        <p:nvPicPr>
          <p:cNvPr id="34" name="Picture 33">
            <a:extLst>
              <a:ext uri="{FF2B5EF4-FFF2-40B4-BE49-F238E27FC236}">
                <a16:creationId xmlns:a16="http://schemas.microsoft.com/office/drawing/2014/main" id="{FA41A9E9-6918-4FFB-9811-61FE0B3AE843}"/>
              </a:ext>
            </a:extLst>
          </p:cNvPr>
          <p:cNvPicPr>
            <a:picLocks noChangeAspect="1"/>
          </p:cNvPicPr>
          <p:nvPr/>
        </p:nvPicPr>
        <p:blipFill>
          <a:blip r:embed="rId5"/>
          <a:stretch>
            <a:fillRect/>
          </a:stretch>
        </p:blipFill>
        <p:spPr>
          <a:xfrm>
            <a:off x="2883563" y="2391668"/>
            <a:ext cx="1370064" cy="749174"/>
          </a:xfrm>
          <a:prstGeom prst="rect">
            <a:avLst/>
          </a:prstGeom>
        </p:spPr>
      </p:pic>
      <p:pic>
        <p:nvPicPr>
          <p:cNvPr id="36" name="Picture 35">
            <a:extLst>
              <a:ext uri="{FF2B5EF4-FFF2-40B4-BE49-F238E27FC236}">
                <a16:creationId xmlns:a16="http://schemas.microsoft.com/office/drawing/2014/main" id="{CDEAC8F3-A154-4367-8DDD-94F3981035C2}"/>
              </a:ext>
            </a:extLst>
          </p:cNvPr>
          <p:cNvPicPr>
            <a:picLocks noChangeAspect="1"/>
          </p:cNvPicPr>
          <p:nvPr/>
        </p:nvPicPr>
        <p:blipFill>
          <a:blip r:embed="rId6"/>
          <a:stretch>
            <a:fillRect/>
          </a:stretch>
        </p:blipFill>
        <p:spPr>
          <a:xfrm>
            <a:off x="435903" y="1773854"/>
            <a:ext cx="1534469" cy="666849"/>
          </a:xfrm>
          <a:prstGeom prst="rect">
            <a:avLst/>
          </a:prstGeom>
        </p:spPr>
      </p:pic>
      <p:pic>
        <p:nvPicPr>
          <p:cNvPr id="7" name="Picture 6">
            <a:extLst>
              <a:ext uri="{FF2B5EF4-FFF2-40B4-BE49-F238E27FC236}">
                <a16:creationId xmlns:a16="http://schemas.microsoft.com/office/drawing/2014/main" id="{66B6932A-CB4D-4150-905E-568A703156DE}"/>
              </a:ext>
            </a:extLst>
          </p:cNvPr>
          <p:cNvPicPr>
            <a:picLocks noChangeAspect="1"/>
          </p:cNvPicPr>
          <p:nvPr/>
        </p:nvPicPr>
        <p:blipFill>
          <a:blip r:embed="rId7"/>
          <a:stretch>
            <a:fillRect/>
          </a:stretch>
        </p:blipFill>
        <p:spPr>
          <a:xfrm>
            <a:off x="2454551" y="3370608"/>
            <a:ext cx="2114550" cy="514350"/>
          </a:xfrm>
          <a:prstGeom prst="rect">
            <a:avLst/>
          </a:prstGeom>
        </p:spPr>
      </p:pic>
      <p:pic>
        <p:nvPicPr>
          <p:cNvPr id="14" name="Picture 13">
            <a:extLst>
              <a:ext uri="{FF2B5EF4-FFF2-40B4-BE49-F238E27FC236}">
                <a16:creationId xmlns:a16="http://schemas.microsoft.com/office/drawing/2014/main" id="{FC3FFEE0-5033-4D78-9A15-DFBD62C0605E}"/>
              </a:ext>
            </a:extLst>
          </p:cNvPr>
          <p:cNvPicPr>
            <a:picLocks noChangeAspect="1"/>
          </p:cNvPicPr>
          <p:nvPr/>
        </p:nvPicPr>
        <p:blipFill>
          <a:blip r:embed="rId8"/>
          <a:stretch>
            <a:fillRect/>
          </a:stretch>
        </p:blipFill>
        <p:spPr>
          <a:xfrm>
            <a:off x="424069" y="4095336"/>
            <a:ext cx="1802297" cy="628650"/>
          </a:xfrm>
          <a:prstGeom prst="rect">
            <a:avLst/>
          </a:prstGeom>
        </p:spPr>
      </p:pic>
      <p:pic>
        <p:nvPicPr>
          <p:cNvPr id="16" name="Picture 15">
            <a:extLst>
              <a:ext uri="{FF2B5EF4-FFF2-40B4-BE49-F238E27FC236}">
                <a16:creationId xmlns:a16="http://schemas.microsoft.com/office/drawing/2014/main" id="{64077137-84B5-404D-BB95-9F61D77D62EA}"/>
              </a:ext>
            </a:extLst>
          </p:cNvPr>
          <p:cNvPicPr>
            <a:picLocks noChangeAspect="1"/>
          </p:cNvPicPr>
          <p:nvPr/>
        </p:nvPicPr>
        <p:blipFill>
          <a:blip r:embed="rId9"/>
          <a:stretch>
            <a:fillRect/>
          </a:stretch>
        </p:blipFill>
        <p:spPr>
          <a:xfrm>
            <a:off x="2438400" y="4127222"/>
            <a:ext cx="2186608" cy="550794"/>
          </a:xfrm>
          <a:prstGeom prst="rect">
            <a:avLst/>
          </a:prstGeom>
        </p:spPr>
      </p:pic>
      <p:pic>
        <p:nvPicPr>
          <p:cNvPr id="18" name="Picture 17">
            <a:extLst>
              <a:ext uri="{FF2B5EF4-FFF2-40B4-BE49-F238E27FC236}">
                <a16:creationId xmlns:a16="http://schemas.microsoft.com/office/drawing/2014/main" id="{7FCAADB5-E716-4AD9-BCBB-A567BC683A46}"/>
              </a:ext>
            </a:extLst>
          </p:cNvPr>
          <p:cNvPicPr>
            <a:picLocks noChangeAspect="1"/>
          </p:cNvPicPr>
          <p:nvPr/>
        </p:nvPicPr>
        <p:blipFill>
          <a:blip r:embed="rId10"/>
          <a:stretch>
            <a:fillRect/>
          </a:stretch>
        </p:blipFill>
        <p:spPr>
          <a:xfrm>
            <a:off x="551208" y="4938505"/>
            <a:ext cx="1733550" cy="400050"/>
          </a:xfrm>
          <a:prstGeom prst="rect">
            <a:avLst/>
          </a:prstGeom>
        </p:spPr>
      </p:pic>
      <p:pic>
        <p:nvPicPr>
          <p:cNvPr id="23" name="Picture 22">
            <a:extLst>
              <a:ext uri="{FF2B5EF4-FFF2-40B4-BE49-F238E27FC236}">
                <a16:creationId xmlns:a16="http://schemas.microsoft.com/office/drawing/2014/main" id="{ECFFE793-7EB5-43C8-842A-62480FD6C992}"/>
              </a:ext>
            </a:extLst>
          </p:cNvPr>
          <p:cNvPicPr>
            <a:picLocks noChangeAspect="1"/>
          </p:cNvPicPr>
          <p:nvPr/>
        </p:nvPicPr>
        <p:blipFill>
          <a:blip r:embed="rId11"/>
          <a:stretch>
            <a:fillRect/>
          </a:stretch>
        </p:blipFill>
        <p:spPr>
          <a:xfrm>
            <a:off x="2620616" y="4934157"/>
            <a:ext cx="1885122" cy="419721"/>
          </a:xfrm>
          <a:prstGeom prst="rect">
            <a:avLst/>
          </a:prstGeom>
        </p:spPr>
      </p:pic>
      <p:pic>
        <p:nvPicPr>
          <p:cNvPr id="33" name="Picture 32">
            <a:extLst>
              <a:ext uri="{FF2B5EF4-FFF2-40B4-BE49-F238E27FC236}">
                <a16:creationId xmlns:a16="http://schemas.microsoft.com/office/drawing/2014/main" id="{0DB4B07A-69C4-4568-BC3C-467C6D4F5D1B}"/>
              </a:ext>
            </a:extLst>
          </p:cNvPr>
          <p:cNvPicPr>
            <a:picLocks noChangeAspect="1"/>
          </p:cNvPicPr>
          <p:nvPr/>
        </p:nvPicPr>
        <p:blipFill>
          <a:blip r:embed="rId12"/>
          <a:stretch>
            <a:fillRect/>
          </a:stretch>
        </p:blipFill>
        <p:spPr>
          <a:xfrm>
            <a:off x="1502467" y="5597594"/>
            <a:ext cx="2141883" cy="405641"/>
          </a:xfrm>
          <a:prstGeom prst="rect">
            <a:avLst/>
          </a:prstGeom>
        </p:spPr>
      </p:pic>
    </p:spTree>
    <p:extLst>
      <p:ext uri="{BB962C8B-B14F-4D97-AF65-F5344CB8AC3E}">
        <p14:creationId xmlns:p14="http://schemas.microsoft.com/office/powerpoint/2010/main" val="14192811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Philippines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5271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Philippines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2016-2026F (USD Million)</a:t>
            </a:r>
          </a:p>
        </p:txBody>
      </p:sp>
      <p:cxnSp>
        <p:nvCxnSpPr>
          <p:cNvPr id="6" name="Straight Connector 5">
            <a:extLst>
              <a:ext uri="{FF2B5EF4-FFF2-40B4-BE49-F238E27FC236}">
                <a16:creationId xmlns:a16="http://schemas.microsoft.com/office/drawing/2014/main" id="{5E49B0ED-D7A5-44E3-A26E-D720A5ABBA7C}"/>
              </a:ext>
            </a:extLst>
          </p:cNvPr>
          <p:cNvCxnSpPr>
            <a:cxnSpLocks/>
          </p:cNvCxnSpPr>
          <p:nvPr/>
        </p:nvCxnSpPr>
        <p:spPr>
          <a:xfrm>
            <a:off x="291295" y="1204924"/>
            <a:ext cx="6321540"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Philippines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 &amp; Volume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XX.XX</a:t>
              </a: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XX.XX%</a:t>
              </a:r>
            </a:p>
          </p:txBody>
        </p:sp>
      </p:grpSp>
      <p:sp>
        <p:nvSpPr>
          <p:cNvPr id="28" name="TextBox 27">
            <a:extLst>
              <a:ext uri="{FF2B5EF4-FFF2-40B4-BE49-F238E27FC236}">
                <a16:creationId xmlns:a16="http://schemas.microsoft.com/office/drawing/2014/main" id="{DF9408B4-9170-4CE2-8655-6BF936B20A98}"/>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6669752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XX.XX%</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XX.XX%</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Philippines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2016-2026F (Kilo Tonnes)</a:t>
            </a:r>
          </a:p>
        </p:txBody>
      </p:sp>
      <p:cxnSp>
        <p:nvCxnSpPr>
          <p:cNvPr id="10" name="Straight Connector 9">
            <a:extLst>
              <a:ext uri="{FF2B5EF4-FFF2-40B4-BE49-F238E27FC236}">
                <a16:creationId xmlns:a16="http://schemas.microsoft.com/office/drawing/2014/main" id="{3D13378D-D073-4D4A-A31E-CC1A05284ABC}"/>
              </a:ext>
            </a:extLst>
          </p:cNvPr>
          <p:cNvCxnSpPr>
            <a:cxnSpLocks/>
          </p:cNvCxnSpPr>
          <p:nvPr/>
        </p:nvCxnSpPr>
        <p:spPr>
          <a:xfrm>
            <a:off x="291295" y="1174054"/>
            <a:ext cx="6711872" cy="0"/>
          </a:xfrm>
          <a:prstGeom prst="line">
            <a:avLst/>
          </a:prstGeom>
        </p:spPr>
        <p:style>
          <a:lnRef idx="1">
            <a:schemeClr val="dk1"/>
          </a:lnRef>
          <a:fillRef idx="0">
            <a:schemeClr val="dk1"/>
          </a:fillRef>
          <a:effectRef idx="0">
            <a:schemeClr val="dk1"/>
          </a:effectRef>
          <a:fontRef idx="minor">
            <a:schemeClr val="tx1"/>
          </a:fontRef>
        </p:style>
      </p:cxn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Philippines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8C940EAC-CAC8-407B-89FB-C2034886CAFD}"/>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11756418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Philippines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Share &amp; Size, By </a:t>
            </a:r>
            <a:r>
              <a:rPr lang="en-IN" sz="1400" b="1" dirty="0">
                <a:solidFill>
                  <a:prstClr val="black"/>
                </a:solidFill>
                <a:latin typeface="Arial" panose="020B0604020202020204" pitchFamily="34" charset="0"/>
                <a:cs typeface="Arial" panose="020B0604020202020204" pitchFamily="34" charset="0"/>
              </a:rPr>
              <a:t>Grade </a:t>
            </a:r>
            <a:endPar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8" name="TextBox 27">
            <a:extLst>
              <a:ext uri="{FF2B5EF4-FFF2-40B4-BE49-F238E27FC236}">
                <a16:creationId xmlns:a16="http://schemas.microsoft.com/office/drawing/2014/main" id="{DDF0E565-D0AB-44F0-A5D8-D1B068022189}"/>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Philippines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Grade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2016-2026F (USD Million)</a:t>
            </a:r>
          </a:p>
        </p:txBody>
      </p:sp>
      <p:cxnSp>
        <p:nvCxnSpPr>
          <p:cNvPr id="29" name="Straight Connector 28">
            <a:extLst>
              <a:ext uri="{FF2B5EF4-FFF2-40B4-BE49-F238E27FC236}">
                <a16:creationId xmlns:a16="http://schemas.microsoft.com/office/drawing/2014/main" id="{2A4B1C9B-DE67-44E1-946A-6C8766BE9294}"/>
              </a:ext>
            </a:extLst>
          </p:cNvPr>
          <p:cNvCxnSpPr>
            <a:cxnSpLocks/>
          </p:cNvCxnSpPr>
          <p:nvPr/>
        </p:nvCxnSpPr>
        <p:spPr>
          <a:xfrm>
            <a:off x="293640" y="1188834"/>
            <a:ext cx="7193838" cy="33204"/>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377E04C2-64EC-4071-91D2-2DF2EB9F00BB}"/>
              </a:ext>
            </a:extLst>
          </p:cNvPr>
          <p:cNvSpPr txBox="1"/>
          <p:nvPr/>
        </p:nvSpPr>
        <p:spPr>
          <a:xfrm>
            <a:off x="291548" y="4373217"/>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XX: Philippines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Grade, By Value, 2016-2026F (USD Million)</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a:off x="371102" y="4632081"/>
            <a:ext cx="7040880"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0" name="Table 9">
            <a:extLst>
              <a:ext uri="{FF2B5EF4-FFF2-40B4-BE49-F238E27FC236}">
                <a16:creationId xmlns:a16="http://schemas.microsoft.com/office/drawing/2014/main" id="{B817CD9E-C62D-4948-BD3B-6404CF626DE6}"/>
              </a:ext>
            </a:extLst>
          </p:cNvPr>
          <p:cNvGraphicFramePr>
            <a:graphicFrameLocks noGrp="1"/>
          </p:cNvGraphicFramePr>
          <p:nvPr/>
        </p:nvGraphicFramePr>
        <p:xfrm>
          <a:off x="371102" y="4784034"/>
          <a:ext cx="8362084" cy="888306"/>
        </p:xfrm>
        <a:graphic>
          <a:graphicData uri="http://schemas.openxmlformats.org/drawingml/2006/table">
            <a:tbl>
              <a:tblPr>
                <a:tableStyleId>{8EC20E35-A176-4012-BC5E-935CFFF8708E}</a:tableStyleId>
              </a:tblPr>
              <a:tblGrid>
                <a:gridCol w="1764152">
                  <a:extLst>
                    <a:ext uri="{9D8B030D-6E8A-4147-A177-3AD203B41FA5}">
                      <a16:colId xmlns:a16="http://schemas.microsoft.com/office/drawing/2014/main" val="2017731148"/>
                    </a:ext>
                  </a:extLst>
                </a:gridCol>
                <a:gridCol w="599812">
                  <a:extLst>
                    <a:ext uri="{9D8B030D-6E8A-4147-A177-3AD203B41FA5}">
                      <a16:colId xmlns:a16="http://schemas.microsoft.com/office/drawing/2014/main" val="2667391389"/>
                    </a:ext>
                  </a:extLst>
                </a:gridCol>
                <a:gridCol w="599812">
                  <a:extLst>
                    <a:ext uri="{9D8B030D-6E8A-4147-A177-3AD203B41FA5}">
                      <a16:colId xmlns:a16="http://schemas.microsoft.com/office/drawing/2014/main" val="3750729452"/>
                    </a:ext>
                  </a:extLst>
                </a:gridCol>
                <a:gridCol w="599812">
                  <a:extLst>
                    <a:ext uri="{9D8B030D-6E8A-4147-A177-3AD203B41FA5}">
                      <a16:colId xmlns:a16="http://schemas.microsoft.com/office/drawing/2014/main" val="425130346"/>
                    </a:ext>
                  </a:extLst>
                </a:gridCol>
                <a:gridCol w="599812">
                  <a:extLst>
                    <a:ext uri="{9D8B030D-6E8A-4147-A177-3AD203B41FA5}">
                      <a16:colId xmlns:a16="http://schemas.microsoft.com/office/drawing/2014/main" val="1091415442"/>
                    </a:ext>
                  </a:extLst>
                </a:gridCol>
                <a:gridCol w="599812">
                  <a:extLst>
                    <a:ext uri="{9D8B030D-6E8A-4147-A177-3AD203B41FA5}">
                      <a16:colId xmlns:a16="http://schemas.microsoft.com/office/drawing/2014/main" val="2869642291"/>
                    </a:ext>
                  </a:extLst>
                </a:gridCol>
                <a:gridCol w="599812">
                  <a:extLst>
                    <a:ext uri="{9D8B030D-6E8A-4147-A177-3AD203B41FA5}">
                      <a16:colId xmlns:a16="http://schemas.microsoft.com/office/drawing/2014/main" val="1492483844"/>
                    </a:ext>
                  </a:extLst>
                </a:gridCol>
                <a:gridCol w="599812">
                  <a:extLst>
                    <a:ext uri="{9D8B030D-6E8A-4147-A177-3AD203B41FA5}">
                      <a16:colId xmlns:a16="http://schemas.microsoft.com/office/drawing/2014/main" val="536896032"/>
                    </a:ext>
                  </a:extLst>
                </a:gridCol>
                <a:gridCol w="599812">
                  <a:extLst>
                    <a:ext uri="{9D8B030D-6E8A-4147-A177-3AD203B41FA5}">
                      <a16:colId xmlns:a16="http://schemas.microsoft.com/office/drawing/2014/main" val="2293403703"/>
                    </a:ext>
                  </a:extLst>
                </a:gridCol>
                <a:gridCol w="599812">
                  <a:extLst>
                    <a:ext uri="{9D8B030D-6E8A-4147-A177-3AD203B41FA5}">
                      <a16:colId xmlns:a16="http://schemas.microsoft.com/office/drawing/2014/main" val="2748373219"/>
                    </a:ext>
                  </a:extLst>
                </a:gridCol>
                <a:gridCol w="599812">
                  <a:extLst>
                    <a:ext uri="{9D8B030D-6E8A-4147-A177-3AD203B41FA5}">
                      <a16:colId xmlns:a16="http://schemas.microsoft.com/office/drawing/2014/main" val="316596246"/>
                    </a:ext>
                  </a:extLst>
                </a:gridCol>
                <a:gridCol w="599812">
                  <a:extLst>
                    <a:ext uri="{9D8B030D-6E8A-4147-A177-3AD203B41FA5}">
                      <a16:colId xmlns:a16="http://schemas.microsoft.com/office/drawing/2014/main" val="2656604351"/>
                    </a:ext>
                  </a:extLst>
                </a:gridCol>
              </a:tblGrid>
              <a:tr h="296102">
                <a:tc>
                  <a:txBody>
                    <a:bodyPr/>
                    <a:lstStyle/>
                    <a:p>
                      <a:pPr algn="l" fontAlgn="b"/>
                      <a:r>
                        <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By Grade </a:t>
                      </a: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96102">
                <a:tc>
                  <a:txBody>
                    <a:bodyPr/>
                    <a:lstStyle/>
                    <a:p>
                      <a:pPr algn="l" fontAlgn="b"/>
                      <a:r>
                        <a:rPr lang="en-IN" sz="1000" b="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614340383"/>
                  </a:ext>
                </a:extLst>
              </a:tr>
              <a:tr h="296102">
                <a:tc>
                  <a:txBody>
                    <a:bodyPr/>
                    <a:lstStyle/>
                    <a:p>
                      <a:pPr algn="l" fontAlgn="b"/>
                      <a:r>
                        <a:rPr lang="en-US"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rPr>
                        <a:t>Reagent Grade</a:t>
                      </a:r>
                      <a:endParaRPr lang="en-IN" sz="1000" b="0" i="0" u="none" strike="noStrike" dirty="0">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954528466"/>
                  </a:ext>
                </a:extLst>
              </a:tr>
            </a:tbl>
          </a:graphicData>
        </a:graphic>
      </p:graphicFrame>
      <p:graphicFrame>
        <p:nvGraphicFramePr>
          <p:cNvPr id="11" name="Chart 10">
            <a:extLst>
              <a:ext uri="{FF2B5EF4-FFF2-40B4-BE49-F238E27FC236}">
                <a16:creationId xmlns:a16="http://schemas.microsoft.com/office/drawing/2014/main" id="{4BD1A32F-9549-4B29-AC30-AA339884F884}"/>
              </a:ext>
            </a:extLst>
          </p:cNvPr>
          <p:cNvGraphicFramePr/>
          <p:nvPr/>
        </p:nvGraphicFramePr>
        <p:xfrm>
          <a:off x="291548" y="1264480"/>
          <a:ext cx="8560904" cy="272725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17384027-268D-4188-BFF6-ABA79B5E4FC2}"/>
              </a:ext>
            </a:extLst>
          </p:cNvPr>
          <p:cNvSpPr txBox="1"/>
          <p:nvPr/>
        </p:nvSpPr>
        <p:spPr>
          <a:xfrm>
            <a:off x="6527118" y="3943383"/>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3B30FCBE-4BC7-4F85-BC5C-7D29903F2B61}"/>
              </a:ext>
            </a:extLst>
          </p:cNvPr>
          <p:cNvSpPr txBox="1"/>
          <p:nvPr/>
        </p:nvSpPr>
        <p:spPr>
          <a:xfrm>
            <a:off x="6527118" y="5791089"/>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88627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457200">
              <a:lnSpc>
                <a:spcPts val="1700"/>
              </a:lnSpc>
              <a:defRPr/>
            </a:pPr>
            <a:r>
              <a:rPr lang="en-IN" sz="1400" b="1" dirty="0">
                <a:solidFill>
                  <a:prstClr val="black"/>
                </a:solidFill>
                <a:latin typeface="Arial" panose="020B0604020202020204" pitchFamily="34" charset="0"/>
                <a:cs typeface="Arial" panose="020B0604020202020204" pitchFamily="34" charset="0"/>
              </a:rPr>
              <a:t>Philippines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a:t>
            </a:r>
            <a:r>
              <a:rPr lang="en-IN" sz="1400" b="1" dirty="0">
                <a:solidFill>
                  <a:prstClr val="black"/>
                </a:solidFill>
                <a:latin typeface="Arial" panose="020B0604020202020204" pitchFamily="34" charset="0"/>
                <a:cs typeface="Arial" panose="020B0604020202020204" pitchFamily="34" charset="0"/>
              </a:rPr>
              <a:t>Share &amp; Size,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By End Use</a:t>
            </a:r>
          </a:p>
        </p:txBody>
      </p:sp>
      <p:sp>
        <p:nvSpPr>
          <p:cNvPr id="28" name="TextBox 27">
            <a:extLst>
              <a:ext uri="{FF2B5EF4-FFF2-40B4-BE49-F238E27FC236}">
                <a16:creationId xmlns:a16="http://schemas.microsoft.com/office/drawing/2014/main" id="{DDF0E565-D0AB-44F0-A5D8-D1B068022189}"/>
              </a:ext>
            </a:extLst>
          </p:cNvPr>
          <p:cNvSpPr txBox="1"/>
          <p:nvPr/>
        </p:nvSpPr>
        <p:spPr>
          <a:xfrm>
            <a:off x="198120" y="802677"/>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Philippines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Share, By End Use, By Value, 2016-2026F (USD Million)</a:t>
            </a:r>
          </a:p>
        </p:txBody>
      </p:sp>
      <p:sp>
        <p:nvSpPr>
          <p:cNvPr id="8" name="TextBox 7">
            <a:extLst>
              <a:ext uri="{FF2B5EF4-FFF2-40B4-BE49-F238E27FC236}">
                <a16:creationId xmlns:a16="http://schemas.microsoft.com/office/drawing/2014/main" id="{377E04C2-64EC-4071-91D2-2DF2EB9F00BB}"/>
              </a:ext>
            </a:extLst>
          </p:cNvPr>
          <p:cNvSpPr txBox="1"/>
          <p:nvPr/>
        </p:nvSpPr>
        <p:spPr>
          <a:xfrm>
            <a:off x="198120" y="4081719"/>
            <a:ext cx="8066818" cy="292068"/>
          </a:xfrm>
          <a:prstGeom prst="rect">
            <a:avLst/>
          </a:prstGeom>
          <a:noFill/>
        </p:spPr>
        <p:txBody>
          <a:bodyPr wrap="square" rtlCol="0">
            <a:spAutoFit/>
          </a:bodyPr>
          <a:lstStyle/>
          <a:p>
            <a:pPr lvl="0" defTabSz="457200">
              <a:lnSpc>
                <a:spcPct val="150000"/>
              </a:lnSpc>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Table XX: Philippines Copper Sulphate Market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End Use, By Value, 2016-2026F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USD Million</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cxnSp>
        <p:nvCxnSpPr>
          <p:cNvPr id="9" name="Straight Connector 8">
            <a:extLst>
              <a:ext uri="{FF2B5EF4-FFF2-40B4-BE49-F238E27FC236}">
                <a16:creationId xmlns:a16="http://schemas.microsoft.com/office/drawing/2014/main" id="{763C2F01-4555-4E95-AD53-4652357FB198}"/>
              </a:ext>
            </a:extLst>
          </p:cNvPr>
          <p:cNvCxnSpPr>
            <a:cxnSpLocks/>
          </p:cNvCxnSpPr>
          <p:nvPr/>
        </p:nvCxnSpPr>
        <p:spPr>
          <a:xfrm>
            <a:off x="284610" y="4341105"/>
            <a:ext cx="7132320" cy="32682"/>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2" name="Chart 11">
            <a:extLst>
              <a:ext uri="{FF2B5EF4-FFF2-40B4-BE49-F238E27FC236}">
                <a16:creationId xmlns:a16="http://schemas.microsoft.com/office/drawing/2014/main" id="{97153BBE-16BE-48AE-BC9B-379AB4CE4EA1}"/>
              </a:ext>
            </a:extLst>
          </p:cNvPr>
          <p:cNvGraphicFramePr/>
          <p:nvPr/>
        </p:nvGraphicFramePr>
        <p:xfrm>
          <a:off x="198120" y="1036248"/>
          <a:ext cx="8560904" cy="27272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Table 12">
            <a:extLst>
              <a:ext uri="{FF2B5EF4-FFF2-40B4-BE49-F238E27FC236}">
                <a16:creationId xmlns:a16="http://schemas.microsoft.com/office/drawing/2014/main" id="{76A1DA6C-3708-49A6-9C4B-80B7D3567ED1}"/>
              </a:ext>
            </a:extLst>
          </p:cNvPr>
          <p:cNvGraphicFramePr>
            <a:graphicFrameLocks noGrp="1"/>
          </p:cNvGraphicFramePr>
          <p:nvPr/>
        </p:nvGraphicFramePr>
        <p:xfrm>
          <a:off x="371102" y="4520058"/>
          <a:ext cx="8362080" cy="1836726"/>
        </p:xfrm>
        <a:graphic>
          <a:graphicData uri="http://schemas.openxmlformats.org/drawingml/2006/table">
            <a:tbl>
              <a:tblPr>
                <a:tableStyleId>{8EC20E35-A176-4012-BC5E-935CFFF8708E}</a:tableStyleId>
              </a:tblPr>
              <a:tblGrid>
                <a:gridCol w="2099417">
                  <a:extLst>
                    <a:ext uri="{9D8B030D-6E8A-4147-A177-3AD203B41FA5}">
                      <a16:colId xmlns:a16="http://schemas.microsoft.com/office/drawing/2014/main" val="2017731148"/>
                    </a:ext>
                  </a:extLst>
                </a:gridCol>
                <a:gridCol w="569333">
                  <a:extLst>
                    <a:ext uri="{9D8B030D-6E8A-4147-A177-3AD203B41FA5}">
                      <a16:colId xmlns:a16="http://schemas.microsoft.com/office/drawing/2014/main" val="2667391389"/>
                    </a:ext>
                  </a:extLst>
                </a:gridCol>
                <a:gridCol w="591244">
                  <a:extLst>
                    <a:ext uri="{9D8B030D-6E8A-4147-A177-3AD203B41FA5}">
                      <a16:colId xmlns:a16="http://schemas.microsoft.com/office/drawing/2014/main" val="3750729452"/>
                    </a:ext>
                  </a:extLst>
                </a:gridCol>
                <a:gridCol w="547422">
                  <a:extLst>
                    <a:ext uri="{9D8B030D-6E8A-4147-A177-3AD203B41FA5}">
                      <a16:colId xmlns:a16="http://schemas.microsoft.com/office/drawing/2014/main" val="425130346"/>
                    </a:ext>
                  </a:extLst>
                </a:gridCol>
                <a:gridCol w="569333">
                  <a:extLst>
                    <a:ext uri="{9D8B030D-6E8A-4147-A177-3AD203B41FA5}">
                      <a16:colId xmlns:a16="http://schemas.microsoft.com/office/drawing/2014/main" val="1091415442"/>
                    </a:ext>
                  </a:extLst>
                </a:gridCol>
                <a:gridCol w="569333">
                  <a:extLst>
                    <a:ext uri="{9D8B030D-6E8A-4147-A177-3AD203B41FA5}">
                      <a16:colId xmlns:a16="http://schemas.microsoft.com/office/drawing/2014/main" val="2869642291"/>
                    </a:ext>
                  </a:extLst>
                </a:gridCol>
                <a:gridCol w="569333">
                  <a:extLst>
                    <a:ext uri="{9D8B030D-6E8A-4147-A177-3AD203B41FA5}">
                      <a16:colId xmlns:a16="http://schemas.microsoft.com/office/drawing/2014/main" val="1492483844"/>
                    </a:ext>
                  </a:extLst>
                </a:gridCol>
                <a:gridCol w="569333">
                  <a:extLst>
                    <a:ext uri="{9D8B030D-6E8A-4147-A177-3AD203B41FA5}">
                      <a16:colId xmlns:a16="http://schemas.microsoft.com/office/drawing/2014/main" val="536896032"/>
                    </a:ext>
                  </a:extLst>
                </a:gridCol>
                <a:gridCol w="569333">
                  <a:extLst>
                    <a:ext uri="{9D8B030D-6E8A-4147-A177-3AD203B41FA5}">
                      <a16:colId xmlns:a16="http://schemas.microsoft.com/office/drawing/2014/main" val="2293403703"/>
                    </a:ext>
                  </a:extLst>
                </a:gridCol>
                <a:gridCol w="569333">
                  <a:extLst>
                    <a:ext uri="{9D8B030D-6E8A-4147-A177-3AD203B41FA5}">
                      <a16:colId xmlns:a16="http://schemas.microsoft.com/office/drawing/2014/main" val="2748373219"/>
                    </a:ext>
                  </a:extLst>
                </a:gridCol>
                <a:gridCol w="569333">
                  <a:extLst>
                    <a:ext uri="{9D8B030D-6E8A-4147-A177-3AD203B41FA5}">
                      <a16:colId xmlns:a16="http://schemas.microsoft.com/office/drawing/2014/main" val="316596246"/>
                    </a:ext>
                  </a:extLst>
                </a:gridCol>
                <a:gridCol w="569333">
                  <a:extLst>
                    <a:ext uri="{9D8B030D-6E8A-4147-A177-3AD203B41FA5}">
                      <a16:colId xmlns:a16="http://schemas.microsoft.com/office/drawing/2014/main" val="2656604351"/>
                    </a:ext>
                  </a:extLst>
                </a:gridCol>
              </a:tblGrid>
              <a:tr h="266036">
                <a:tc>
                  <a:txBody>
                    <a:bodyPr/>
                    <a:lstStyle/>
                    <a:p>
                      <a:pPr marL="0" algn="l" defTabSz="914400" rtl="0" eaLnBrk="1" fontAlgn="b" latinLnBrk="0" hangingPunct="1"/>
                      <a:r>
                        <a:rPr lang="en-IN" sz="1000" b="1" i="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By End Use </a:t>
                      </a: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2016</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2017</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2018</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2019</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2020</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2021E</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2022F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2023F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2024F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2025F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algn="ctr" fontAlgn="b"/>
                      <a:r>
                        <a:rPr lang="en-IN" sz="1000" b="1"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2026F</a:t>
                      </a:r>
                      <a:endParaRPr lang="en-IN" sz="1000" b="1" i="0" u="none" strike="noStrike"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4277395723"/>
                  </a:ext>
                </a:extLst>
              </a:tr>
              <a:tr h="266036">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extLst>
                  <a:ext uri="{0D108BD9-81ED-4DB2-BD59-A6C34878D82A}">
                    <a16:rowId xmlns:a16="http://schemas.microsoft.com/office/drawing/2014/main" val="3614340383"/>
                  </a:ext>
                </a:extLst>
              </a:tr>
              <a:tr h="266036">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Electricals</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extLst>
                  <a:ext uri="{0D108BD9-81ED-4DB2-BD59-A6C34878D82A}">
                    <a16:rowId xmlns:a16="http://schemas.microsoft.com/office/drawing/2014/main" val="2094423544"/>
                  </a:ext>
                </a:extLst>
              </a:tr>
              <a:tr h="266036">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Chemicals</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extLst>
                  <a:ext uri="{0D108BD9-81ED-4DB2-BD59-A6C34878D82A}">
                    <a16:rowId xmlns:a16="http://schemas.microsoft.com/office/drawing/2014/main" val="741399779"/>
                  </a:ext>
                </a:extLst>
              </a:tr>
              <a:tr h="266036">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Medicals</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865856288"/>
                  </a:ext>
                </a:extLst>
              </a:tr>
              <a:tr h="240510">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Electroplating</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extLst>
                  <a:ext uri="{0D108BD9-81ED-4DB2-BD59-A6C34878D82A}">
                    <a16:rowId xmlns:a16="http://schemas.microsoft.com/office/drawing/2014/main" val="3954528466"/>
                  </a:ext>
                </a:extLst>
              </a:tr>
              <a:tr h="266036">
                <a:tc>
                  <a:txBody>
                    <a:bodyPr/>
                    <a:lstStyle/>
                    <a:p>
                      <a:pPr marL="0" algn="l" defTabSz="914400" rtl="0" eaLnBrk="1" fontAlgn="b" latinLnBrk="0" hangingPunct="1"/>
                      <a:r>
                        <a:rPr lang="en-US" sz="1000" b="0" u="none" strike="noStrike" kern="1200" dirty="0">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rPr>
                        <a:t>Leather and Textile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endPar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XX</a:t>
                      </a:r>
                    </a:p>
                  </a:txBody>
                  <a:tcPr marL="0" marR="0" marT="0" marB="0" anchor="ctr"/>
                </a:tc>
                <a:extLst>
                  <a:ext uri="{0D108BD9-81ED-4DB2-BD59-A6C34878D82A}">
                    <a16:rowId xmlns:a16="http://schemas.microsoft.com/office/drawing/2014/main" val="587225213"/>
                  </a:ext>
                </a:extLst>
              </a:tr>
            </a:tbl>
          </a:graphicData>
        </a:graphic>
      </p:graphicFrame>
      <p:cxnSp>
        <p:nvCxnSpPr>
          <p:cNvPr id="10" name="Straight Connector 9">
            <a:extLst>
              <a:ext uri="{FF2B5EF4-FFF2-40B4-BE49-F238E27FC236}">
                <a16:creationId xmlns:a16="http://schemas.microsoft.com/office/drawing/2014/main" id="{14DE0AAA-DBBD-478D-B4FA-A3D6878D4473}"/>
              </a:ext>
            </a:extLst>
          </p:cNvPr>
          <p:cNvCxnSpPr>
            <a:cxnSpLocks/>
          </p:cNvCxnSpPr>
          <p:nvPr/>
        </p:nvCxnSpPr>
        <p:spPr>
          <a:xfrm>
            <a:off x="198120" y="1094745"/>
            <a:ext cx="7395376"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4DDC7469-EBC8-4169-A06F-967E2AECFD4F}"/>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4" name="TextBox 13">
            <a:extLst>
              <a:ext uri="{FF2B5EF4-FFF2-40B4-BE49-F238E27FC236}">
                <a16:creationId xmlns:a16="http://schemas.microsoft.com/office/drawing/2014/main" id="{69624A04-B8F5-439D-9FF5-42FD0113D1B4}"/>
              </a:ext>
            </a:extLst>
          </p:cNvPr>
          <p:cNvSpPr txBox="1"/>
          <p:nvPr/>
        </p:nvSpPr>
        <p:spPr>
          <a:xfrm>
            <a:off x="6587852" y="6409492"/>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12852616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Philippines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Supply Outlook</a:t>
            </a: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Philippines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4" name="Straight Connector 3">
            <a:extLst>
              <a:ext uri="{FF2B5EF4-FFF2-40B4-BE49-F238E27FC236}">
                <a16:creationId xmlns:a16="http://schemas.microsoft.com/office/drawing/2014/main" id="{E0AE5339-26FB-4527-923E-F15AAB49BCC0}"/>
              </a:ext>
            </a:extLst>
          </p:cNvPr>
          <p:cNvCxnSpPr>
            <a:cxnSpLocks/>
          </p:cNvCxnSpPr>
          <p:nvPr/>
        </p:nvCxnSpPr>
        <p:spPr>
          <a:xfrm>
            <a:off x="293640" y="1204108"/>
            <a:ext cx="5206012" cy="1793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5" name="Chart 4">
            <a:extLst>
              <a:ext uri="{FF2B5EF4-FFF2-40B4-BE49-F238E27FC236}">
                <a16:creationId xmlns:a16="http://schemas.microsoft.com/office/drawing/2014/main" id="{74BC5EE8-859E-4E5F-AE1A-FEDD45EE9107}"/>
              </a:ext>
            </a:extLst>
          </p:cNvPr>
          <p:cNvGraphicFramePr/>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7" name="Chart 6">
            <a:extLst>
              <a:ext uri="{FF2B5EF4-FFF2-40B4-BE49-F238E27FC236}">
                <a16:creationId xmlns:a16="http://schemas.microsoft.com/office/drawing/2014/main" id="{54E505D1-F192-4892-B235-42A4F9BC74A4}"/>
              </a:ext>
            </a:extLst>
          </p:cNvPr>
          <p:cNvGraphicFramePr/>
          <p:nvPr/>
        </p:nvGraphicFramePr>
        <p:xfrm>
          <a:off x="293640" y="4147980"/>
          <a:ext cx="4191358" cy="232940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13">
            <a:extLst>
              <a:ext uri="{FF2B5EF4-FFF2-40B4-BE49-F238E27FC236}">
                <a16:creationId xmlns:a16="http://schemas.microsoft.com/office/drawing/2014/main" id="{4E8B964E-7F89-4C16-A308-B38A1846CF29}"/>
              </a:ext>
            </a:extLst>
          </p:cNvPr>
          <p:cNvSpPr txBox="1"/>
          <p:nvPr/>
        </p:nvSpPr>
        <p:spPr>
          <a:xfrm>
            <a:off x="214086" y="3581566"/>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Figure XX: </a:t>
            </a:r>
            <a:r>
              <a:rPr lang="en-US" sz="1000" b="1" kern="0" dirty="0">
                <a:latin typeface="Verdana" panose="020B0604030504040204" pitchFamily="34" charset="0"/>
                <a:ea typeface="Verdana" panose="020B0604030504040204" pitchFamily="34" charset="0"/>
                <a:cs typeface="Verdana" panose="020B0604030504040204" pitchFamily="34" charset="0"/>
              </a:rPr>
              <a:t>Philippines Fungicide Consumption, By Crop, 2020</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cxnSp>
        <p:nvCxnSpPr>
          <p:cNvPr id="9" name="Straight Connector 8">
            <a:extLst>
              <a:ext uri="{FF2B5EF4-FFF2-40B4-BE49-F238E27FC236}">
                <a16:creationId xmlns:a16="http://schemas.microsoft.com/office/drawing/2014/main" id="{DDB75579-75F7-4513-BA75-2DD3DFF00612}"/>
              </a:ext>
            </a:extLst>
          </p:cNvPr>
          <p:cNvCxnSpPr>
            <a:cxnSpLocks/>
          </p:cNvCxnSpPr>
          <p:nvPr/>
        </p:nvCxnSpPr>
        <p:spPr>
          <a:xfrm>
            <a:off x="293640" y="3872399"/>
            <a:ext cx="3960308"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3AD8558-F689-403A-BFD0-73A448FFD485}"/>
              </a:ext>
            </a:extLst>
          </p:cNvPr>
          <p:cNvSpPr txBox="1"/>
          <p:nvPr/>
        </p:nvSpPr>
        <p:spPr>
          <a:xfrm>
            <a:off x="3216537" y="6419240"/>
            <a:ext cx="1139869" cy="215444"/>
          </a:xfrm>
          <a:prstGeom prst="rect">
            <a:avLst/>
          </a:prstGeom>
          <a:noFill/>
        </p:spPr>
        <p:txBody>
          <a:bodyPr wrap="square" rtlCol="0">
            <a:spAutoFit/>
          </a:bodyPr>
          <a:lstStyle/>
          <a:p>
            <a:r>
              <a:rPr lang="en-US" sz="800" i="1" dirty="0">
                <a:latin typeface="Verdana" panose="020B0604030504040204" pitchFamily="34" charset="0"/>
                <a:ea typeface="Verdana" panose="020B0604030504040204" pitchFamily="34" charset="0"/>
                <a:cs typeface="Verdana" panose="020B0604030504040204" pitchFamily="34" charset="0"/>
              </a:rPr>
              <a:t>Source: BP Stats</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584814"/>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Table XX: Philippines </a:t>
            </a:r>
            <a:r>
              <a:rPr lang="en-US" sz="1000" b="1" kern="0" dirty="0">
                <a:latin typeface="Verdana" panose="020B0604030504040204" pitchFamily="34" charset="0"/>
                <a:ea typeface="Verdana" panose="020B0604030504040204" pitchFamily="34" charset="0"/>
                <a:cs typeface="Verdana" panose="020B0604030504040204" pitchFamily="34" charset="0"/>
              </a:rPr>
              <a:t>Energy Consumption, By Sector, 2020</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cxnSp>
        <p:nvCxnSpPr>
          <p:cNvPr id="14" name="Straight Connector 13">
            <a:extLst>
              <a:ext uri="{FF2B5EF4-FFF2-40B4-BE49-F238E27FC236}">
                <a16:creationId xmlns:a16="http://schemas.microsoft.com/office/drawing/2014/main" id="{2EC0FC53-6FE0-4609-A7EF-73C244D96C89}"/>
              </a:ext>
            </a:extLst>
          </p:cNvPr>
          <p:cNvCxnSpPr>
            <a:cxnSpLocks/>
          </p:cNvCxnSpPr>
          <p:nvPr/>
        </p:nvCxnSpPr>
        <p:spPr>
          <a:xfrm>
            <a:off x="4572000" y="3872399"/>
            <a:ext cx="3891999"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nvGraphicFramePr>
        <p:xfrm>
          <a:off x="4605499" y="4110962"/>
          <a:ext cx="3858500" cy="2076211"/>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251797">
                <a:tc>
                  <a:txBody>
                    <a:bodyPr/>
                    <a:lstStyle/>
                    <a:p>
                      <a:pPr algn="l" fontAlgn="ct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Sector</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Capacity (Million BOE)</a:t>
                      </a:r>
                    </a:p>
                  </a:txBody>
                  <a:tcPr marL="72000" marR="72000" marT="36000" marB="36000" anchor="ctr"/>
                </a:tc>
                <a:extLst>
                  <a:ext uri="{0D108BD9-81ED-4DB2-BD59-A6C34878D82A}">
                    <a16:rowId xmlns:a16="http://schemas.microsoft.com/office/drawing/2014/main" val="179892857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Industry</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Household</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Commercial</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Transportation</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952825168"/>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Other Sector</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329238539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Non-Energy</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p>
                  </a:txBody>
                  <a:tcPr marL="72000" marR="72000" marT="36000" marB="36000" anchor="ctr"/>
                </a:tc>
                <a:extLst>
                  <a:ext uri="{0D108BD9-81ED-4DB2-BD59-A6C34878D82A}">
                    <a16:rowId xmlns:a16="http://schemas.microsoft.com/office/drawing/2014/main" val="3873314538"/>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24998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dirty="0">
                <a:solidFill>
                  <a:prstClr val="white">
                    <a:lumMod val="50000"/>
                  </a:prstClr>
                </a:solidFill>
              </a:rPr>
              <a:t>Economic Statistics on Indonesia</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97205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lue, plate, plant, meat&#10;&#10;Description automatically generated">
            <a:extLst>
              <a:ext uri="{FF2B5EF4-FFF2-40B4-BE49-F238E27FC236}">
                <a16:creationId xmlns:a16="http://schemas.microsoft.com/office/drawing/2014/main" id="{207E2477-6A8F-464F-9AB1-5BAD761A7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US" sz="2200" b="1" kern="0" dirty="0">
                <a:solidFill>
                  <a:srgbClr val="44546A">
                    <a:lumMod val="25000"/>
                  </a:srgbClr>
                </a:solidFill>
                <a:latin typeface="Arial" panose="020B0604020202020204" pitchFamily="34" charset="0"/>
                <a:cs typeface="Arial" panose="020B0604020202020204" pitchFamily="34" charset="0"/>
              </a:rPr>
              <a:t>Copper Sulphate: An Introduction &amp; Product Classification</a:t>
            </a:r>
          </a:p>
        </p:txBody>
      </p:sp>
    </p:spTree>
    <p:extLst>
      <p:ext uri="{BB962C8B-B14F-4D97-AF65-F5344CB8AC3E}">
        <p14:creationId xmlns:p14="http://schemas.microsoft.com/office/powerpoint/2010/main" val="10323400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5D31631-046C-49F0-AF4D-23981686B626}"/>
              </a:ext>
            </a:extLst>
          </p:cNvPr>
          <p:cNvGrpSpPr/>
          <p:nvPr/>
        </p:nvGrpSpPr>
        <p:grpSpPr>
          <a:xfrm>
            <a:off x="385816" y="1134502"/>
            <a:ext cx="4158053" cy="378905"/>
            <a:chOff x="222392" y="286"/>
            <a:chExt cx="1828512" cy="1097107"/>
          </a:xfrm>
          <a:scene3d>
            <a:camera prst="orthographicFront">
              <a:rot lat="0" lon="0" rev="0"/>
            </a:camera>
            <a:lightRig rig="balanced" dir="t">
              <a:rot lat="0" lon="0" rev="8700000"/>
            </a:lightRig>
          </a:scene3d>
        </p:grpSpPr>
        <p:sp>
          <p:nvSpPr>
            <p:cNvPr id="30" name="Rectangle 29">
              <a:extLst>
                <a:ext uri="{FF2B5EF4-FFF2-40B4-BE49-F238E27FC236}">
                  <a16:creationId xmlns:a16="http://schemas.microsoft.com/office/drawing/2014/main" id="{BC7B5B2D-2C3E-4817-AC05-8A1077CBC2C2}"/>
                </a:ext>
              </a:extLst>
            </p:cNvPr>
            <p:cNvSpPr/>
            <p:nvPr/>
          </p:nvSpPr>
          <p:spPr>
            <a:xfrm>
              <a:off x="222392" y="286"/>
              <a:ext cx="1828512" cy="1097107"/>
            </a:xfrm>
            <a:prstGeom prst="rect">
              <a:avLst/>
            </a:prstGeom>
            <a:solidFill>
              <a:schemeClr val="tx1">
                <a:lumMod val="50000"/>
                <a:lumOff val="50000"/>
              </a:schemeClr>
            </a:solidFill>
            <a:ln>
              <a:noFill/>
            </a:ln>
            <a:effectLst>
              <a:outerShdw blurRad="44450" dist="27940" dir="5400000" algn="ctr">
                <a:srgbClr val="000000">
                  <a:alpha val="32000"/>
                </a:srgbClr>
              </a:outerShdw>
            </a:effectLst>
            <a:sp3d>
              <a:bevelT w="190500" h="38100"/>
            </a:sp3d>
          </p:spPr>
          <p:style>
            <a:lnRef idx="0">
              <a:schemeClr val="dk2">
                <a:shade val="80000"/>
                <a:hueOff val="0"/>
                <a:satOff val="0"/>
                <a:lumOff val="0"/>
                <a:alphaOff val="0"/>
              </a:schemeClr>
            </a:lnRef>
            <a:fillRef idx="3">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sp>
        <p:sp>
          <p:nvSpPr>
            <p:cNvPr id="31" name="TextBox 30">
              <a:extLst>
                <a:ext uri="{FF2B5EF4-FFF2-40B4-BE49-F238E27FC236}">
                  <a16:creationId xmlns:a16="http://schemas.microsoft.com/office/drawing/2014/main" id="{1A8A6335-1252-425B-B278-8634D4B2E4D9}"/>
                </a:ext>
              </a:extLst>
            </p:cNvPr>
            <p:cNvSpPr txBox="1"/>
            <p:nvPr/>
          </p:nvSpPr>
          <p:spPr>
            <a:xfrm>
              <a:off x="222392" y="286"/>
              <a:ext cx="1828512" cy="1097107"/>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en-IN" sz="1600" b="1" dirty="0">
                  <a:solidFill>
                    <a:schemeClr val="bg1"/>
                  </a:solidFill>
                  <a:latin typeface="Calibri" panose="020F0502020204030204"/>
                </a:rPr>
                <a:t>Leading Companies / Brand in Asia Pacific</a:t>
              </a:r>
            </a:p>
          </p:txBody>
        </p:sp>
      </p:grpSp>
      <p:sp>
        <p:nvSpPr>
          <p:cNvPr id="6" name="Rectangle 5">
            <a:extLst>
              <a:ext uri="{FF2B5EF4-FFF2-40B4-BE49-F238E27FC236}">
                <a16:creationId xmlns:a16="http://schemas.microsoft.com/office/drawing/2014/main" id="{983A0455-0A23-42C1-A471-17813F6F36E5}"/>
              </a:ext>
            </a:extLst>
          </p:cNvPr>
          <p:cNvSpPr/>
          <p:nvPr/>
        </p:nvSpPr>
        <p:spPr>
          <a:xfrm>
            <a:off x="296596" y="914401"/>
            <a:ext cx="4373880" cy="5524501"/>
          </a:xfrm>
          <a:prstGeom prst="rect">
            <a:avLst/>
          </a:prstGeom>
          <a:noFill/>
          <a:ln w="19050">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D160E9B-4116-4FB8-9A71-86555CFBCE8D}"/>
              </a:ext>
            </a:extLst>
          </p:cNvPr>
          <p:cNvGrpSpPr/>
          <p:nvPr/>
        </p:nvGrpSpPr>
        <p:grpSpPr>
          <a:xfrm>
            <a:off x="4937759" y="923484"/>
            <a:ext cx="3384000" cy="1080000"/>
            <a:chOff x="4937759" y="951620"/>
            <a:chExt cx="3505692" cy="1228872"/>
          </a:xfrm>
        </p:grpSpPr>
        <p:sp>
          <p:nvSpPr>
            <p:cNvPr id="8" name="Arrow: Striped Right 7">
              <a:extLst>
                <a:ext uri="{FF2B5EF4-FFF2-40B4-BE49-F238E27FC236}">
                  <a16:creationId xmlns:a16="http://schemas.microsoft.com/office/drawing/2014/main" id="{03F6DBD7-5DC8-421A-855F-8CFD7F059AFB}"/>
                </a:ext>
              </a:extLst>
            </p:cNvPr>
            <p:cNvSpPr/>
            <p:nvPr/>
          </p:nvSpPr>
          <p:spPr>
            <a:xfrm>
              <a:off x="4937759" y="951620"/>
              <a:ext cx="1589650" cy="1228872"/>
            </a:xfrm>
            <a:prstGeom prst="striped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Competition Scenario</a:t>
              </a:r>
            </a:p>
          </p:txBody>
        </p:sp>
        <p:sp>
          <p:nvSpPr>
            <p:cNvPr id="9" name="Flowchart: Display 8">
              <a:extLst>
                <a:ext uri="{FF2B5EF4-FFF2-40B4-BE49-F238E27FC236}">
                  <a16:creationId xmlns:a16="http://schemas.microsoft.com/office/drawing/2014/main" id="{12D1CBAB-D90E-4665-B371-FEE05B7E2145}"/>
                </a:ext>
              </a:extLst>
            </p:cNvPr>
            <p:cNvSpPr/>
            <p:nvPr/>
          </p:nvSpPr>
          <p:spPr>
            <a:xfrm>
              <a:off x="6741260" y="1259732"/>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12" name="Group 11">
            <a:extLst>
              <a:ext uri="{FF2B5EF4-FFF2-40B4-BE49-F238E27FC236}">
                <a16:creationId xmlns:a16="http://schemas.microsoft.com/office/drawing/2014/main" id="{4377EFB3-F0E4-49F5-AF73-CB70BF7D9913}"/>
              </a:ext>
            </a:extLst>
          </p:cNvPr>
          <p:cNvGrpSpPr/>
          <p:nvPr/>
        </p:nvGrpSpPr>
        <p:grpSpPr>
          <a:xfrm>
            <a:off x="4937759" y="2711813"/>
            <a:ext cx="3384000" cy="1080000"/>
            <a:chOff x="4937759" y="2856214"/>
            <a:chExt cx="3505692" cy="1228872"/>
          </a:xfrm>
        </p:grpSpPr>
        <p:sp>
          <p:nvSpPr>
            <p:cNvPr id="40" name="Arrow: Striped Right 39">
              <a:extLst>
                <a:ext uri="{FF2B5EF4-FFF2-40B4-BE49-F238E27FC236}">
                  <a16:creationId xmlns:a16="http://schemas.microsoft.com/office/drawing/2014/main" id="{F189F971-2700-4730-B3A4-9E51930D5C5F}"/>
                </a:ext>
              </a:extLst>
            </p:cNvPr>
            <p:cNvSpPr/>
            <p:nvPr/>
          </p:nvSpPr>
          <p:spPr>
            <a:xfrm>
              <a:off x="4937759" y="2856214"/>
              <a:ext cx="1589650" cy="1228872"/>
            </a:xfrm>
            <a:prstGeom prst="striped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Growth Prospects</a:t>
              </a:r>
            </a:p>
          </p:txBody>
        </p:sp>
        <p:sp>
          <p:nvSpPr>
            <p:cNvPr id="43" name="Flowchart: Display 42">
              <a:extLst>
                <a:ext uri="{FF2B5EF4-FFF2-40B4-BE49-F238E27FC236}">
                  <a16:creationId xmlns:a16="http://schemas.microsoft.com/office/drawing/2014/main" id="{31216467-3064-4594-A767-982E4397E2A3}"/>
                </a:ext>
              </a:extLst>
            </p:cNvPr>
            <p:cNvSpPr/>
            <p:nvPr/>
          </p:nvSpPr>
          <p:spPr>
            <a:xfrm>
              <a:off x="6741260" y="3145241"/>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grpSp>
        <p:nvGrpSpPr>
          <p:cNvPr id="21" name="Group 20">
            <a:extLst>
              <a:ext uri="{FF2B5EF4-FFF2-40B4-BE49-F238E27FC236}">
                <a16:creationId xmlns:a16="http://schemas.microsoft.com/office/drawing/2014/main" id="{5EB35027-976B-49DF-AD91-E37705947DC0}"/>
              </a:ext>
            </a:extLst>
          </p:cNvPr>
          <p:cNvGrpSpPr/>
          <p:nvPr/>
        </p:nvGrpSpPr>
        <p:grpSpPr>
          <a:xfrm>
            <a:off x="4937759" y="4718601"/>
            <a:ext cx="3384000" cy="1080000"/>
            <a:chOff x="4937759" y="4831145"/>
            <a:chExt cx="3505692" cy="1228872"/>
          </a:xfrm>
        </p:grpSpPr>
        <p:sp>
          <p:nvSpPr>
            <p:cNvPr id="41" name="Arrow: Striped Right 40">
              <a:extLst>
                <a:ext uri="{FF2B5EF4-FFF2-40B4-BE49-F238E27FC236}">
                  <a16:creationId xmlns:a16="http://schemas.microsoft.com/office/drawing/2014/main" id="{60E22D3C-00A0-4FF3-B3D8-642E45B8FCA4}"/>
                </a:ext>
              </a:extLst>
            </p:cNvPr>
            <p:cNvSpPr/>
            <p:nvPr/>
          </p:nvSpPr>
          <p:spPr>
            <a:xfrm>
              <a:off x="4937759" y="4831145"/>
              <a:ext cx="1589650" cy="1228872"/>
            </a:xfrm>
            <a:prstGeom prst="strip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b="1" dirty="0">
                  <a:latin typeface="Verdana" panose="020B0604030504040204" pitchFamily="34" charset="0"/>
                  <a:ea typeface="Verdana" panose="020B0604030504040204" pitchFamily="34" charset="0"/>
                  <a:cs typeface="Verdana" panose="020B0604030504040204" pitchFamily="34" charset="0"/>
                </a:rPr>
                <a:t>Outlook</a:t>
              </a:r>
            </a:p>
          </p:txBody>
        </p:sp>
        <p:sp>
          <p:nvSpPr>
            <p:cNvPr id="44" name="Flowchart: Display 43">
              <a:extLst>
                <a:ext uri="{FF2B5EF4-FFF2-40B4-BE49-F238E27FC236}">
                  <a16:creationId xmlns:a16="http://schemas.microsoft.com/office/drawing/2014/main" id="{DF621444-198A-4395-A3D5-87383E1A01F4}"/>
                </a:ext>
              </a:extLst>
            </p:cNvPr>
            <p:cNvSpPr/>
            <p:nvPr/>
          </p:nvSpPr>
          <p:spPr>
            <a:xfrm>
              <a:off x="6741260" y="5139257"/>
              <a:ext cx="1702191" cy="612648"/>
            </a:xfrm>
            <a:prstGeom prst="flowChartDisplay">
              <a:avLst/>
            </a:prstGeom>
            <a:solidFill>
              <a:schemeClr val="bg1">
                <a:lumMod val="95000"/>
              </a:schemeClr>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Verdana" panose="020B0604030504040204" pitchFamily="34" charset="0"/>
                  <a:ea typeface="Verdana" panose="020B0604030504040204" pitchFamily="34" charset="0"/>
                  <a:cs typeface="Verdana" panose="020B0604030504040204" pitchFamily="34" charset="0"/>
                </a:rPr>
                <a:t>High</a:t>
              </a:r>
            </a:p>
          </p:txBody>
        </p:sp>
      </p:grpSp>
      <p:sp>
        <p:nvSpPr>
          <p:cNvPr id="10" name="Rectangle 9">
            <a:extLst>
              <a:ext uri="{FF2B5EF4-FFF2-40B4-BE49-F238E27FC236}">
                <a16:creationId xmlns:a16="http://schemas.microsoft.com/office/drawing/2014/main" id="{8BD34E69-CF39-424D-9DE9-2F73E555B95A}"/>
              </a:ext>
            </a:extLst>
          </p:cNvPr>
          <p:cNvSpPr/>
          <p:nvPr/>
        </p:nvSpPr>
        <p:spPr>
          <a:xfrm>
            <a:off x="4937759" y="2002762"/>
            <a:ext cx="3558541" cy="626775"/>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 market is fragmented and there is an emergence of Chinese players who have captured significant share in aftermarket.</a:t>
            </a:r>
          </a:p>
        </p:txBody>
      </p:sp>
      <p:sp>
        <p:nvSpPr>
          <p:cNvPr id="46" name="Rectangle 45">
            <a:extLst>
              <a:ext uri="{FF2B5EF4-FFF2-40B4-BE49-F238E27FC236}">
                <a16:creationId xmlns:a16="http://schemas.microsoft.com/office/drawing/2014/main" id="{9C10E17B-1F3D-427B-8DCC-335C7785DD5F}"/>
              </a:ext>
            </a:extLst>
          </p:cNvPr>
          <p:cNvSpPr/>
          <p:nvPr/>
        </p:nvSpPr>
        <p:spPr>
          <a:xfrm>
            <a:off x="4937758" y="3851361"/>
            <a:ext cx="3558541" cy="626775"/>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Polyamide Composite based Reverse Osmosis Membrane is expected to grow in Asia due to better salt rejection and permeate flux properties. </a:t>
            </a:r>
          </a:p>
        </p:txBody>
      </p:sp>
      <p:sp>
        <p:nvSpPr>
          <p:cNvPr id="50" name="Rectangle 49">
            <a:extLst>
              <a:ext uri="{FF2B5EF4-FFF2-40B4-BE49-F238E27FC236}">
                <a16:creationId xmlns:a16="http://schemas.microsoft.com/office/drawing/2014/main" id="{C2530AFD-4B7D-4A00-9782-D6D451550390}"/>
              </a:ext>
            </a:extLst>
          </p:cNvPr>
          <p:cNvSpPr/>
          <p:nvPr/>
        </p:nvSpPr>
        <p:spPr>
          <a:xfrm>
            <a:off x="4911896" y="5798601"/>
            <a:ext cx="3558541" cy="811441"/>
          </a:xfrm>
          <a:prstGeom prst="rect">
            <a:avLst/>
          </a:prstGeom>
        </p:spPr>
        <p:txBody>
          <a:bodyPr wrap="square">
            <a:spAutoFit/>
          </a:bodyPr>
          <a:lstStyle/>
          <a:p>
            <a:pPr algn="just">
              <a:lnSpc>
                <a:spcPct val="120000"/>
              </a:lnSpc>
              <a:spcBef>
                <a:spcPts val="400"/>
              </a:spcBef>
              <a:spcAft>
                <a:spcPts val="400"/>
              </a:spcAft>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Rapid industrialization and urbanization are expected to expected to boost the demand coupled with new innovations for providing cost effective services.</a:t>
            </a:r>
          </a:p>
        </p:txBody>
      </p:sp>
      <p:sp>
        <p:nvSpPr>
          <p:cNvPr id="25" name="Title 1">
            <a:extLst>
              <a:ext uri="{FF2B5EF4-FFF2-40B4-BE49-F238E27FC236}">
                <a16:creationId xmlns:a16="http://schemas.microsoft.com/office/drawing/2014/main" id="{F6F4C119-0EA0-4DC7-BC95-465085749DF1}"/>
              </a:ext>
            </a:extLst>
          </p:cNvPr>
          <p:cNvSpPr txBox="1">
            <a:spLocks/>
          </p:cNvSpPr>
          <p:nvPr/>
        </p:nvSpPr>
        <p:spPr>
          <a:xfrm>
            <a:off x="42204" y="164731"/>
            <a:ext cx="3751028" cy="301814"/>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sz="1400" b="1">
                <a:solidFill>
                  <a:prstClr val="black"/>
                </a:solidFill>
                <a:latin typeface="Arial" panose="020B0604020202020204" pitchFamily="34" charset="0"/>
                <a:ea typeface="+mj-ea"/>
                <a:cs typeface="Arial" panose="020B0604020202020204" pitchFamily="34" charset="0"/>
              </a:defRPr>
            </a:lvl1pPr>
          </a:lstStyle>
          <a:p>
            <a:r>
              <a:rPr lang="en-IN" dirty="0"/>
              <a:t> Competition Outlook in Philippines</a:t>
            </a:r>
          </a:p>
        </p:txBody>
      </p:sp>
      <p:pic>
        <p:nvPicPr>
          <p:cNvPr id="1026" name="Picture 2">
            <a:extLst>
              <a:ext uri="{FF2B5EF4-FFF2-40B4-BE49-F238E27FC236}">
                <a16:creationId xmlns:a16="http://schemas.microsoft.com/office/drawing/2014/main" id="{C4CAFC37-F9AD-4DA1-8A8F-46FE1B4DCA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590" y="3434320"/>
            <a:ext cx="1438275" cy="4667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8C6000A-DD7C-4487-9864-754530ED446F}"/>
              </a:ext>
            </a:extLst>
          </p:cNvPr>
          <p:cNvPicPr>
            <a:picLocks noChangeAspect="1"/>
          </p:cNvPicPr>
          <p:nvPr/>
        </p:nvPicPr>
        <p:blipFill>
          <a:blip r:embed="rId3"/>
          <a:stretch>
            <a:fillRect/>
          </a:stretch>
        </p:blipFill>
        <p:spPr>
          <a:xfrm>
            <a:off x="445224" y="2574170"/>
            <a:ext cx="1409700" cy="676275"/>
          </a:xfrm>
          <a:prstGeom prst="rect">
            <a:avLst/>
          </a:prstGeom>
        </p:spPr>
      </p:pic>
      <p:pic>
        <p:nvPicPr>
          <p:cNvPr id="32" name="Picture 31">
            <a:extLst>
              <a:ext uri="{FF2B5EF4-FFF2-40B4-BE49-F238E27FC236}">
                <a16:creationId xmlns:a16="http://schemas.microsoft.com/office/drawing/2014/main" id="{11E33BFD-BAD6-423C-A779-831007FACB34}"/>
              </a:ext>
            </a:extLst>
          </p:cNvPr>
          <p:cNvPicPr>
            <a:picLocks noChangeAspect="1"/>
          </p:cNvPicPr>
          <p:nvPr/>
        </p:nvPicPr>
        <p:blipFill>
          <a:blip r:embed="rId4"/>
          <a:stretch>
            <a:fillRect/>
          </a:stretch>
        </p:blipFill>
        <p:spPr>
          <a:xfrm>
            <a:off x="2924589" y="1711231"/>
            <a:ext cx="1276350" cy="742950"/>
          </a:xfrm>
          <a:prstGeom prst="rect">
            <a:avLst/>
          </a:prstGeom>
        </p:spPr>
      </p:pic>
      <p:pic>
        <p:nvPicPr>
          <p:cNvPr id="34" name="Picture 33">
            <a:extLst>
              <a:ext uri="{FF2B5EF4-FFF2-40B4-BE49-F238E27FC236}">
                <a16:creationId xmlns:a16="http://schemas.microsoft.com/office/drawing/2014/main" id="{FA41A9E9-6918-4FFB-9811-61FE0B3AE843}"/>
              </a:ext>
            </a:extLst>
          </p:cNvPr>
          <p:cNvPicPr>
            <a:picLocks noChangeAspect="1"/>
          </p:cNvPicPr>
          <p:nvPr/>
        </p:nvPicPr>
        <p:blipFill>
          <a:blip r:embed="rId5"/>
          <a:stretch>
            <a:fillRect/>
          </a:stretch>
        </p:blipFill>
        <p:spPr>
          <a:xfrm>
            <a:off x="2883563" y="2391668"/>
            <a:ext cx="1370064" cy="749174"/>
          </a:xfrm>
          <a:prstGeom prst="rect">
            <a:avLst/>
          </a:prstGeom>
        </p:spPr>
      </p:pic>
      <p:pic>
        <p:nvPicPr>
          <p:cNvPr id="36" name="Picture 35">
            <a:extLst>
              <a:ext uri="{FF2B5EF4-FFF2-40B4-BE49-F238E27FC236}">
                <a16:creationId xmlns:a16="http://schemas.microsoft.com/office/drawing/2014/main" id="{CDEAC8F3-A154-4367-8DDD-94F3981035C2}"/>
              </a:ext>
            </a:extLst>
          </p:cNvPr>
          <p:cNvPicPr>
            <a:picLocks noChangeAspect="1"/>
          </p:cNvPicPr>
          <p:nvPr/>
        </p:nvPicPr>
        <p:blipFill>
          <a:blip r:embed="rId6"/>
          <a:stretch>
            <a:fillRect/>
          </a:stretch>
        </p:blipFill>
        <p:spPr>
          <a:xfrm>
            <a:off x="435903" y="1773854"/>
            <a:ext cx="1534469" cy="666849"/>
          </a:xfrm>
          <a:prstGeom prst="rect">
            <a:avLst/>
          </a:prstGeom>
        </p:spPr>
      </p:pic>
      <p:pic>
        <p:nvPicPr>
          <p:cNvPr id="7" name="Picture 6">
            <a:extLst>
              <a:ext uri="{FF2B5EF4-FFF2-40B4-BE49-F238E27FC236}">
                <a16:creationId xmlns:a16="http://schemas.microsoft.com/office/drawing/2014/main" id="{66B6932A-CB4D-4150-905E-568A703156DE}"/>
              </a:ext>
            </a:extLst>
          </p:cNvPr>
          <p:cNvPicPr>
            <a:picLocks noChangeAspect="1"/>
          </p:cNvPicPr>
          <p:nvPr/>
        </p:nvPicPr>
        <p:blipFill>
          <a:blip r:embed="rId7"/>
          <a:stretch>
            <a:fillRect/>
          </a:stretch>
        </p:blipFill>
        <p:spPr>
          <a:xfrm>
            <a:off x="2454551" y="3370608"/>
            <a:ext cx="2114550" cy="514350"/>
          </a:xfrm>
          <a:prstGeom prst="rect">
            <a:avLst/>
          </a:prstGeom>
        </p:spPr>
      </p:pic>
      <p:pic>
        <p:nvPicPr>
          <p:cNvPr id="14" name="Picture 13">
            <a:extLst>
              <a:ext uri="{FF2B5EF4-FFF2-40B4-BE49-F238E27FC236}">
                <a16:creationId xmlns:a16="http://schemas.microsoft.com/office/drawing/2014/main" id="{FC3FFEE0-5033-4D78-9A15-DFBD62C0605E}"/>
              </a:ext>
            </a:extLst>
          </p:cNvPr>
          <p:cNvPicPr>
            <a:picLocks noChangeAspect="1"/>
          </p:cNvPicPr>
          <p:nvPr/>
        </p:nvPicPr>
        <p:blipFill>
          <a:blip r:embed="rId8"/>
          <a:stretch>
            <a:fillRect/>
          </a:stretch>
        </p:blipFill>
        <p:spPr>
          <a:xfrm>
            <a:off x="424069" y="4095336"/>
            <a:ext cx="1802297" cy="628650"/>
          </a:xfrm>
          <a:prstGeom prst="rect">
            <a:avLst/>
          </a:prstGeom>
        </p:spPr>
      </p:pic>
      <p:pic>
        <p:nvPicPr>
          <p:cNvPr id="16" name="Picture 15">
            <a:extLst>
              <a:ext uri="{FF2B5EF4-FFF2-40B4-BE49-F238E27FC236}">
                <a16:creationId xmlns:a16="http://schemas.microsoft.com/office/drawing/2014/main" id="{64077137-84B5-404D-BB95-9F61D77D62EA}"/>
              </a:ext>
            </a:extLst>
          </p:cNvPr>
          <p:cNvPicPr>
            <a:picLocks noChangeAspect="1"/>
          </p:cNvPicPr>
          <p:nvPr/>
        </p:nvPicPr>
        <p:blipFill>
          <a:blip r:embed="rId9"/>
          <a:stretch>
            <a:fillRect/>
          </a:stretch>
        </p:blipFill>
        <p:spPr>
          <a:xfrm>
            <a:off x="2438400" y="4127222"/>
            <a:ext cx="2186608" cy="550794"/>
          </a:xfrm>
          <a:prstGeom prst="rect">
            <a:avLst/>
          </a:prstGeom>
        </p:spPr>
      </p:pic>
      <p:pic>
        <p:nvPicPr>
          <p:cNvPr id="18" name="Picture 17">
            <a:extLst>
              <a:ext uri="{FF2B5EF4-FFF2-40B4-BE49-F238E27FC236}">
                <a16:creationId xmlns:a16="http://schemas.microsoft.com/office/drawing/2014/main" id="{7FCAADB5-E716-4AD9-BCBB-A567BC683A46}"/>
              </a:ext>
            </a:extLst>
          </p:cNvPr>
          <p:cNvPicPr>
            <a:picLocks noChangeAspect="1"/>
          </p:cNvPicPr>
          <p:nvPr/>
        </p:nvPicPr>
        <p:blipFill>
          <a:blip r:embed="rId10"/>
          <a:stretch>
            <a:fillRect/>
          </a:stretch>
        </p:blipFill>
        <p:spPr>
          <a:xfrm>
            <a:off x="551208" y="4938505"/>
            <a:ext cx="1733550" cy="400050"/>
          </a:xfrm>
          <a:prstGeom prst="rect">
            <a:avLst/>
          </a:prstGeom>
        </p:spPr>
      </p:pic>
      <p:pic>
        <p:nvPicPr>
          <p:cNvPr id="23" name="Picture 22">
            <a:extLst>
              <a:ext uri="{FF2B5EF4-FFF2-40B4-BE49-F238E27FC236}">
                <a16:creationId xmlns:a16="http://schemas.microsoft.com/office/drawing/2014/main" id="{ECFFE793-7EB5-43C8-842A-62480FD6C992}"/>
              </a:ext>
            </a:extLst>
          </p:cNvPr>
          <p:cNvPicPr>
            <a:picLocks noChangeAspect="1"/>
          </p:cNvPicPr>
          <p:nvPr/>
        </p:nvPicPr>
        <p:blipFill>
          <a:blip r:embed="rId11"/>
          <a:stretch>
            <a:fillRect/>
          </a:stretch>
        </p:blipFill>
        <p:spPr>
          <a:xfrm>
            <a:off x="2620616" y="4934157"/>
            <a:ext cx="1885122" cy="419721"/>
          </a:xfrm>
          <a:prstGeom prst="rect">
            <a:avLst/>
          </a:prstGeom>
        </p:spPr>
      </p:pic>
      <p:pic>
        <p:nvPicPr>
          <p:cNvPr id="33" name="Picture 32">
            <a:extLst>
              <a:ext uri="{FF2B5EF4-FFF2-40B4-BE49-F238E27FC236}">
                <a16:creationId xmlns:a16="http://schemas.microsoft.com/office/drawing/2014/main" id="{0DB4B07A-69C4-4568-BC3C-467C6D4F5D1B}"/>
              </a:ext>
            </a:extLst>
          </p:cNvPr>
          <p:cNvPicPr>
            <a:picLocks noChangeAspect="1"/>
          </p:cNvPicPr>
          <p:nvPr/>
        </p:nvPicPr>
        <p:blipFill>
          <a:blip r:embed="rId12"/>
          <a:stretch>
            <a:fillRect/>
          </a:stretch>
        </p:blipFill>
        <p:spPr>
          <a:xfrm>
            <a:off x="1502467" y="5597594"/>
            <a:ext cx="2141883" cy="405641"/>
          </a:xfrm>
          <a:prstGeom prst="rect">
            <a:avLst/>
          </a:prstGeom>
        </p:spPr>
      </p:pic>
    </p:spTree>
    <p:extLst>
      <p:ext uri="{BB962C8B-B14F-4D97-AF65-F5344CB8AC3E}">
        <p14:creationId xmlns:p14="http://schemas.microsoft.com/office/powerpoint/2010/main" val="32919886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lvl="1">
              <a:defRPr/>
            </a:pPr>
            <a:r>
              <a:rPr lang="en-IN" sz="2400" b="1" dirty="0">
                <a:solidFill>
                  <a:prstClr val="black"/>
                </a:solidFill>
                <a:latin typeface="Arial" panose="020B0604020202020204" pitchFamily="34" charset="0"/>
                <a:cs typeface="Arial" panose="020B0604020202020204" pitchFamily="34" charset="0"/>
              </a:rPr>
              <a:t>Rest of South-East Asia Copper Sulphate Market Outlook</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pic>
        <p:nvPicPr>
          <p:cNvPr id="5122" name="Picture 2" descr="Image result for Indonesia flag">
            <a:extLst>
              <a:ext uri="{FF2B5EF4-FFF2-40B4-BE49-F238E27FC236}">
                <a16:creationId xmlns:a16="http://schemas.microsoft.com/office/drawing/2014/main" id="{9A378D46-EA87-47AF-987A-9067AF43F35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6859"/>
            <a:ext cx="8892000" cy="43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008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D56440-7BB6-4355-9CC6-D51E1E67FF63}"/>
              </a:ext>
            </a:extLst>
          </p:cNvPr>
          <p:cNvSpPr txBox="1"/>
          <p:nvPr/>
        </p:nvSpPr>
        <p:spPr>
          <a:xfrm>
            <a:off x="198120" y="777916"/>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Rest of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Value, 2016-2026F (USD Million)</a:t>
            </a:r>
          </a:p>
        </p:txBody>
      </p:sp>
      <p:cxnSp>
        <p:nvCxnSpPr>
          <p:cNvPr id="6" name="Straight Connector 5">
            <a:extLst>
              <a:ext uri="{FF2B5EF4-FFF2-40B4-BE49-F238E27FC236}">
                <a16:creationId xmlns:a16="http://schemas.microsoft.com/office/drawing/2014/main" id="{5E49B0ED-D7A5-44E3-A26E-D720A5ABBA7C}"/>
              </a:ext>
            </a:extLst>
          </p:cNvPr>
          <p:cNvCxnSpPr>
            <a:cxnSpLocks/>
          </p:cNvCxnSpPr>
          <p:nvPr/>
        </p:nvCxnSpPr>
        <p:spPr>
          <a:xfrm>
            <a:off x="291295" y="1069984"/>
            <a:ext cx="7169679"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8" name="Chart 7">
            <a:extLst>
              <a:ext uri="{FF2B5EF4-FFF2-40B4-BE49-F238E27FC236}">
                <a16:creationId xmlns:a16="http://schemas.microsoft.com/office/drawing/2014/main" id="{A26F37D2-0FE5-434C-BED8-194559B16CDB}"/>
              </a:ext>
            </a:extLst>
          </p:cNvPr>
          <p:cNvGraphicFramePr/>
          <p:nvPr/>
        </p:nvGraphicFramePr>
        <p:xfrm>
          <a:off x="222309" y="1645643"/>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Rest of 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Value &amp; Volume</a:t>
            </a:r>
          </a:p>
        </p:txBody>
      </p:sp>
      <p:grpSp>
        <p:nvGrpSpPr>
          <p:cNvPr id="37" name="Group 36">
            <a:extLst>
              <a:ext uri="{FF2B5EF4-FFF2-40B4-BE49-F238E27FC236}">
                <a16:creationId xmlns:a16="http://schemas.microsoft.com/office/drawing/2014/main" id="{6386A73A-847E-4130-81BE-863495E3ED04}"/>
              </a:ext>
            </a:extLst>
          </p:cNvPr>
          <p:cNvGrpSpPr/>
          <p:nvPr/>
        </p:nvGrpSpPr>
        <p:grpSpPr>
          <a:xfrm>
            <a:off x="4356406" y="1285936"/>
            <a:ext cx="3753924" cy="516701"/>
            <a:chOff x="4524751" y="1404135"/>
            <a:chExt cx="3555640" cy="516701"/>
          </a:xfrm>
        </p:grpSpPr>
        <p:cxnSp>
          <p:nvCxnSpPr>
            <p:cNvPr id="38" name="Connector: Elbow 37">
              <a:extLst>
                <a:ext uri="{FF2B5EF4-FFF2-40B4-BE49-F238E27FC236}">
                  <a16:creationId xmlns:a16="http://schemas.microsoft.com/office/drawing/2014/main" id="{B81336F6-D7FE-4B7B-AED9-0CBC6E848C33}"/>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49B13E-9C53-4126-B55B-A344435365DF}"/>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XX.XX</a:t>
              </a:r>
            </a:p>
          </p:txBody>
        </p:sp>
      </p:grpSp>
      <p:grpSp>
        <p:nvGrpSpPr>
          <p:cNvPr id="17" name="Group 16">
            <a:extLst>
              <a:ext uri="{FF2B5EF4-FFF2-40B4-BE49-F238E27FC236}">
                <a16:creationId xmlns:a16="http://schemas.microsoft.com/office/drawing/2014/main" id="{2F515B5B-3EE0-42B7-8BCE-353FD362EF1C}"/>
              </a:ext>
            </a:extLst>
          </p:cNvPr>
          <p:cNvGrpSpPr/>
          <p:nvPr/>
        </p:nvGrpSpPr>
        <p:grpSpPr>
          <a:xfrm>
            <a:off x="543338" y="1285936"/>
            <a:ext cx="3184509" cy="516701"/>
            <a:chOff x="4524751" y="1404135"/>
            <a:chExt cx="3302533" cy="516701"/>
          </a:xfrm>
        </p:grpSpPr>
        <p:cxnSp>
          <p:nvCxnSpPr>
            <p:cNvPr id="18" name="Connector: Elbow 17">
              <a:extLst>
                <a:ext uri="{FF2B5EF4-FFF2-40B4-BE49-F238E27FC236}">
                  <a16:creationId xmlns:a16="http://schemas.microsoft.com/office/drawing/2014/main" id="{C428651D-8F06-4BA0-87B1-94DBEBF0A9ED}"/>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E4E871-8419-4F85-9872-9FF7D1AA6DD1}"/>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Value: XX.XX%</a:t>
              </a:r>
            </a:p>
          </p:txBody>
        </p:sp>
      </p:grpSp>
      <p:sp>
        <p:nvSpPr>
          <p:cNvPr id="28" name="TextBox 27">
            <a:extLst>
              <a:ext uri="{FF2B5EF4-FFF2-40B4-BE49-F238E27FC236}">
                <a16:creationId xmlns:a16="http://schemas.microsoft.com/office/drawing/2014/main" id="{F7ECA24A-3041-4961-9092-6FB9712FBF71}"/>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206233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4320C3F-EF7D-410F-BFF2-8168F2D77AA0}"/>
              </a:ext>
            </a:extLst>
          </p:cNvPr>
          <p:cNvGraphicFramePr/>
          <p:nvPr/>
        </p:nvGraphicFramePr>
        <p:xfrm>
          <a:off x="219965" y="1645745"/>
          <a:ext cx="8268194" cy="189941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83D75AB-0E3C-4B82-996F-87A7453E4A1F}"/>
              </a:ext>
            </a:extLst>
          </p:cNvPr>
          <p:cNvGrpSpPr/>
          <p:nvPr/>
        </p:nvGrpSpPr>
        <p:grpSpPr>
          <a:xfrm>
            <a:off x="4354062" y="1302008"/>
            <a:ext cx="3756268" cy="516701"/>
            <a:chOff x="4524751" y="1404135"/>
            <a:chExt cx="3555640" cy="516701"/>
          </a:xfrm>
        </p:grpSpPr>
        <p:cxnSp>
          <p:nvCxnSpPr>
            <p:cNvPr id="4" name="Connector: Elbow 3">
              <a:extLst>
                <a:ext uri="{FF2B5EF4-FFF2-40B4-BE49-F238E27FC236}">
                  <a16:creationId xmlns:a16="http://schemas.microsoft.com/office/drawing/2014/main" id="{95A6DFC4-4495-4F6A-A9EF-3E83D56C7111}"/>
                </a:ext>
              </a:extLst>
            </p:cNvPr>
            <p:cNvCxnSpPr>
              <a:cxnSpLocks/>
            </p:cNvCxnSpPr>
            <p:nvPr/>
          </p:nvCxnSpPr>
          <p:spPr>
            <a:xfrm flipV="1">
              <a:off x="4524751" y="1603116"/>
              <a:ext cx="3555640"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F95BE91-1C09-4CB4-83F8-DAB4DE213186}"/>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XX.XX%</a:t>
              </a:r>
            </a:p>
          </p:txBody>
        </p:sp>
      </p:grpSp>
      <p:grpSp>
        <p:nvGrpSpPr>
          <p:cNvPr id="6" name="Group 5">
            <a:extLst>
              <a:ext uri="{FF2B5EF4-FFF2-40B4-BE49-F238E27FC236}">
                <a16:creationId xmlns:a16="http://schemas.microsoft.com/office/drawing/2014/main" id="{1F1797BD-8E39-4379-B7B5-4BD9B632F27D}"/>
              </a:ext>
            </a:extLst>
          </p:cNvPr>
          <p:cNvGrpSpPr/>
          <p:nvPr/>
        </p:nvGrpSpPr>
        <p:grpSpPr>
          <a:xfrm>
            <a:off x="543338" y="1296572"/>
            <a:ext cx="3182166" cy="516701"/>
            <a:chOff x="4524751" y="1404135"/>
            <a:chExt cx="3302533" cy="516701"/>
          </a:xfrm>
        </p:grpSpPr>
        <p:cxnSp>
          <p:nvCxnSpPr>
            <p:cNvPr id="7" name="Connector: Elbow 6">
              <a:extLst>
                <a:ext uri="{FF2B5EF4-FFF2-40B4-BE49-F238E27FC236}">
                  <a16:creationId xmlns:a16="http://schemas.microsoft.com/office/drawing/2014/main" id="{2F52B0F6-27F3-4CEB-A84F-9018459DA4B8}"/>
                </a:ext>
              </a:extLst>
            </p:cNvPr>
            <p:cNvCxnSpPr>
              <a:cxnSpLocks/>
            </p:cNvCxnSpPr>
            <p:nvPr/>
          </p:nvCxnSpPr>
          <p:spPr>
            <a:xfrm flipV="1">
              <a:off x="4524751" y="1603116"/>
              <a:ext cx="3302533" cy="307557"/>
            </a:xfrm>
            <a:prstGeom prst="bentConnector3">
              <a:avLst>
                <a:gd name="adj1" fmla="val 9"/>
              </a:avLst>
            </a:prstGeom>
            <a:ln cap="rnd">
              <a:solidFill>
                <a:schemeClr val="tx1"/>
              </a:solidFill>
              <a:round/>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477C8-FC35-4CC6-BFD4-63C00C156893}"/>
                </a:ext>
              </a:extLst>
            </p:cNvPr>
            <p:cNvSpPr/>
            <p:nvPr/>
          </p:nvSpPr>
          <p:spPr>
            <a:xfrm>
              <a:off x="5307043" y="1404135"/>
              <a:ext cx="1725320" cy="516701"/>
            </a:xfrm>
            <a:prstGeom prst="rect">
              <a:avLst/>
            </a:prstGeom>
            <a:solidFill>
              <a:schemeClr val="bg1"/>
            </a:solidFill>
            <a:ln w="2540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By Volume: XX.XX%</a:t>
              </a:r>
            </a:p>
          </p:txBody>
        </p:sp>
      </p:grpSp>
      <p:sp>
        <p:nvSpPr>
          <p:cNvPr id="9" name="TextBox 8">
            <a:extLst>
              <a:ext uri="{FF2B5EF4-FFF2-40B4-BE49-F238E27FC236}">
                <a16:creationId xmlns:a16="http://schemas.microsoft.com/office/drawing/2014/main" id="{786AB1F4-AC9C-4AFF-8AAA-46411A146ED7}"/>
              </a:ext>
            </a:extLst>
          </p:cNvPr>
          <p:cNvSpPr txBox="1"/>
          <p:nvPr/>
        </p:nvSpPr>
        <p:spPr>
          <a:xfrm>
            <a:off x="211741" y="91519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Rest of South-East Asia Copper Sulphate Market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Size, By Volume, 2016-2026F (Kilo Tonnes)</a:t>
            </a:r>
          </a:p>
        </p:txBody>
      </p:sp>
      <p:cxnSp>
        <p:nvCxnSpPr>
          <p:cNvPr id="10" name="Straight Connector 9">
            <a:extLst>
              <a:ext uri="{FF2B5EF4-FFF2-40B4-BE49-F238E27FC236}">
                <a16:creationId xmlns:a16="http://schemas.microsoft.com/office/drawing/2014/main" id="{3D13378D-D073-4D4A-A31E-CC1A05284ABC}"/>
              </a:ext>
            </a:extLst>
          </p:cNvPr>
          <p:cNvCxnSpPr>
            <a:cxnSpLocks/>
          </p:cNvCxnSpPr>
          <p:nvPr/>
        </p:nvCxnSpPr>
        <p:spPr>
          <a:xfrm>
            <a:off x="291295" y="1174054"/>
            <a:ext cx="7406640" cy="0"/>
          </a:xfrm>
          <a:prstGeom prst="line">
            <a:avLst/>
          </a:prstGeom>
        </p:spPr>
        <p:style>
          <a:lnRef idx="1">
            <a:schemeClr val="dk1"/>
          </a:lnRef>
          <a:fillRef idx="0">
            <a:schemeClr val="dk1"/>
          </a:fillRef>
          <a:effectRef idx="0">
            <a:schemeClr val="dk1"/>
          </a:effectRef>
          <a:fontRef idx="minor">
            <a:schemeClr val="tx1"/>
          </a:fontRef>
        </p:style>
      </p:cxnSp>
      <p:sp>
        <p:nvSpPr>
          <p:cNvPr id="11" name="Title 1">
            <a:extLst>
              <a:ext uri="{FF2B5EF4-FFF2-40B4-BE49-F238E27FC236}">
                <a16:creationId xmlns:a16="http://schemas.microsoft.com/office/drawing/2014/main" id="{231A9008-94E5-471B-A5BF-0E5700ADFA9E}"/>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Rest of South-East Asia 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Market Size, By Volume</a:t>
            </a:r>
          </a:p>
        </p:txBody>
      </p:sp>
      <p:sp>
        <p:nvSpPr>
          <p:cNvPr id="12" name="TextBox 11">
            <a:extLst>
              <a:ext uri="{FF2B5EF4-FFF2-40B4-BE49-F238E27FC236}">
                <a16:creationId xmlns:a16="http://schemas.microsoft.com/office/drawing/2014/main" id="{7088A27F-7DC3-4EAA-993D-B345C0A6BAFF}"/>
              </a:ext>
            </a:extLst>
          </p:cNvPr>
          <p:cNvSpPr txBox="1"/>
          <p:nvPr/>
        </p:nvSpPr>
        <p:spPr>
          <a:xfrm>
            <a:off x="6546976" y="3722870"/>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15686814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198120" y="31145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Rest of South-East Asia </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Supply Outlook</a:t>
            </a:r>
          </a:p>
        </p:txBody>
      </p:sp>
      <p:sp>
        <p:nvSpPr>
          <p:cNvPr id="3" name="TextBox 2">
            <a:extLst>
              <a:ext uri="{FF2B5EF4-FFF2-40B4-BE49-F238E27FC236}">
                <a16:creationId xmlns:a16="http://schemas.microsoft.com/office/drawing/2014/main" id="{794C340A-1814-458C-B951-A36DE5B0742F}"/>
              </a:ext>
            </a:extLst>
          </p:cNvPr>
          <p:cNvSpPr txBox="1"/>
          <p:nvPr/>
        </p:nvSpPr>
        <p:spPr>
          <a:xfrm>
            <a:off x="214086" y="929970"/>
            <a:ext cx="8066818" cy="292068"/>
          </a:xfrm>
          <a:prstGeom prst="rect">
            <a:avLst/>
          </a:prstGeom>
          <a:noFill/>
        </p:spPr>
        <p:txBody>
          <a:bodyPr wrap="square" rtlCol="0">
            <a:spAutoFit/>
          </a:bodyPr>
          <a:lstStyle/>
          <a:p>
            <a:pPr lvl="0" defTabSz="457200">
              <a:lnSpc>
                <a:spcPct val="150000"/>
              </a:lnSpc>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XX</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Rest of South-East Asia Copper Sulphate Import</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2016-2020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4" name="Straight Connector 3">
            <a:extLst>
              <a:ext uri="{FF2B5EF4-FFF2-40B4-BE49-F238E27FC236}">
                <a16:creationId xmlns:a16="http://schemas.microsoft.com/office/drawing/2014/main" id="{E0AE5339-26FB-4527-923E-F15AAB49BCC0}"/>
              </a:ext>
            </a:extLst>
          </p:cNvPr>
          <p:cNvCxnSpPr>
            <a:cxnSpLocks/>
          </p:cNvCxnSpPr>
          <p:nvPr/>
        </p:nvCxnSpPr>
        <p:spPr>
          <a:xfrm>
            <a:off x="293640" y="1204108"/>
            <a:ext cx="6120412" cy="1793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5" name="Chart 4">
            <a:extLst>
              <a:ext uri="{FF2B5EF4-FFF2-40B4-BE49-F238E27FC236}">
                <a16:creationId xmlns:a16="http://schemas.microsoft.com/office/drawing/2014/main" id="{74BC5EE8-859E-4E5F-AE1A-FEDD45EE9107}"/>
              </a:ext>
            </a:extLst>
          </p:cNvPr>
          <p:cNvGraphicFramePr/>
          <p:nvPr/>
        </p:nvGraphicFramePr>
        <p:xfrm>
          <a:off x="222309" y="1329121"/>
          <a:ext cx="8268194" cy="189941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7E47EF-C5A1-4800-89D3-CAB8953BE22A}"/>
              </a:ext>
            </a:extLst>
          </p:cNvPr>
          <p:cNvSpPr txBox="1"/>
          <p:nvPr/>
        </p:nvSpPr>
        <p:spPr>
          <a:xfrm>
            <a:off x="6154275" y="3104968"/>
            <a:ext cx="2206068"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7" name="Chart 6">
            <a:extLst>
              <a:ext uri="{FF2B5EF4-FFF2-40B4-BE49-F238E27FC236}">
                <a16:creationId xmlns:a16="http://schemas.microsoft.com/office/drawing/2014/main" id="{54E505D1-F192-4892-B235-42A4F9BC74A4}"/>
              </a:ext>
            </a:extLst>
          </p:cNvPr>
          <p:cNvGraphicFramePr/>
          <p:nvPr/>
        </p:nvGraphicFramePr>
        <p:xfrm>
          <a:off x="293640" y="4147980"/>
          <a:ext cx="4191358" cy="232940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13">
            <a:extLst>
              <a:ext uri="{FF2B5EF4-FFF2-40B4-BE49-F238E27FC236}">
                <a16:creationId xmlns:a16="http://schemas.microsoft.com/office/drawing/2014/main" id="{4E8B964E-7F89-4C16-A308-B38A1846CF29}"/>
              </a:ext>
            </a:extLst>
          </p:cNvPr>
          <p:cNvSpPr txBox="1"/>
          <p:nvPr/>
        </p:nvSpPr>
        <p:spPr>
          <a:xfrm>
            <a:off x="0" y="3581566"/>
            <a:ext cx="4484998"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Figure XX: </a:t>
            </a:r>
            <a:r>
              <a:rPr lang="en-US" sz="1000" b="1" kern="0" dirty="0">
                <a:latin typeface="Verdana" panose="020B0604030504040204" pitchFamily="34" charset="0"/>
                <a:ea typeface="Verdana" panose="020B0604030504040204" pitchFamily="34" charset="0"/>
                <a:cs typeface="Verdana" panose="020B0604030504040204" pitchFamily="34" charset="0"/>
              </a:rPr>
              <a:t>Rest of South-East Asia Fungicide Consumption, By Crop, 2020</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cxnSp>
        <p:nvCxnSpPr>
          <p:cNvPr id="9" name="Straight Connector 8">
            <a:extLst>
              <a:ext uri="{FF2B5EF4-FFF2-40B4-BE49-F238E27FC236}">
                <a16:creationId xmlns:a16="http://schemas.microsoft.com/office/drawing/2014/main" id="{DDB75579-75F7-4513-BA75-2DD3DFF00612}"/>
              </a:ext>
            </a:extLst>
          </p:cNvPr>
          <p:cNvCxnSpPr>
            <a:cxnSpLocks/>
          </p:cNvCxnSpPr>
          <p:nvPr/>
        </p:nvCxnSpPr>
        <p:spPr>
          <a:xfrm>
            <a:off x="198120" y="3872399"/>
            <a:ext cx="4042576"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3AD8558-F689-403A-BFD0-73A448FFD485}"/>
              </a:ext>
            </a:extLst>
          </p:cNvPr>
          <p:cNvSpPr txBox="1"/>
          <p:nvPr/>
        </p:nvSpPr>
        <p:spPr>
          <a:xfrm>
            <a:off x="3216537" y="6419240"/>
            <a:ext cx="1139869" cy="215444"/>
          </a:xfrm>
          <a:prstGeom prst="rect">
            <a:avLst/>
          </a:prstGeom>
          <a:noFill/>
        </p:spPr>
        <p:txBody>
          <a:bodyPr wrap="square" rtlCol="0">
            <a:spAutoFit/>
          </a:bodyPr>
          <a:lstStyle/>
          <a:p>
            <a:r>
              <a:rPr lang="en-US" sz="800" i="1" dirty="0">
                <a:latin typeface="Verdana" panose="020B0604030504040204" pitchFamily="34" charset="0"/>
                <a:ea typeface="Verdana" panose="020B0604030504040204" pitchFamily="34" charset="0"/>
                <a:cs typeface="Verdana" panose="020B0604030504040204" pitchFamily="34" charset="0"/>
              </a:rPr>
              <a:t>Source: BP Stats</a:t>
            </a:r>
          </a:p>
        </p:txBody>
      </p:sp>
      <p:sp>
        <p:nvSpPr>
          <p:cNvPr id="13" name="TextBox 13">
            <a:extLst>
              <a:ext uri="{FF2B5EF4-FFF2-40B4-BE49-F238E27FC236}">
                <a16:creationId xmlns:a16="http://schemas.microsoft.com/office/drawing/2014/main" id="{22B93B88-584E-4396-8A76-615732453C3B}"/>
              </a:ext>
            </a:extLst>
          </p:cNvPr>
          <p:cNvSpPr txBox="1"/>
          <p:nvPr/>
        </p:nvSpPr>
        <p:spPr>
          <a:xfrm>
            <a:off x="4484998" y="3584814"/>
            <a:ext cx="4270912" cy="5229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defRPr/>
            </a:pPr>
            <a:r>
              <a:rPr lang="en-IN" sz="1000" b="1" kern="0" dirty="0">
                <a:latin typeface="Verdana" panose="020B0604030504040204" pitchFamily="34" charset="0"/>
                <a:ea typeface="Verdana" panose="020B0604030504040204" pitchFamily="34" charset="0"/>
                <a:cs typeface="Verdana" panose="020B0604030504040204" pitchFamily="34" charset="0"/>
              </a:rPr>
              <a:t>Table XX: Rest of South-East Asia </a:t>
            </a:r>
            <a:r>
              <a:rPr lang="en-US" sz="1000" b="1" kern="0" dirty="0">
                <a:latin typeface="Verdana" panose="020B0604030504040204" pitchFamily="34" charset="0"/>
                <a:ea typeface="Verdana" panose="020B0604030504040204" pitchFamily="34" charset="0"/>
                <a:cs typeface="Verdana" panose="020B0604030504040204" pitchFamily="34" charset="0"/>
              </a:rPr>
              <a:t>Energy Consumption, By Sector, 2020</a:t>
            </a:r>
            <a:endParaRPr lang="en-IN" sz="1000" b="1" kern="0" dirty="0">
              <a:latin typeface="Verdana" panose="020B0604030504040204" pitchFamily="34" charset="0"/>
              <a:ea typeface="Verdana" panose="020B0604030504040204" pitchFamily="34" charset="0"/>
              <a:cs typeface="Verdana" panose="020B0604030504040204" pitchFamily="34" charset="0"/>
            </a:endParaRPr>
          </a:p>
        </p:txBody>
      </p:sp>
      <p:cxnSp>
        <p:nvCxnSpPr>
          <p:cNvPr id="14" name="Straight Connector 13">
            <a:extLst>
              <a:ext uri="{FF2B5EF4-FFF2-40B4-BE49-F238E27FC236}">
                <a16:creationId xmlns:a16="http://schemas.microsoft.com/office/drawing/2014/main" id="{2EC0FC53-6FE0-4609-A7EF-73C244D96C89}"/>
              </a:ext>
            </a:extLst>
          </p:cNvPr>
          <p:cNvCxnSpPr>
            <a:cxnSpLocks/>
          </p:cNvCxnSpPr>
          <p:nvPr/>
        </p:nvCxnSpPr>
        <p:spPr>
          <a:xfrm>
            <a:off x="4572000" y="3872399"/>
            <a:ext cx="3891999"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5" name="Table 14">
            <a:extLst>
              <a:ext uri="{FF2B5EF4-FFF2-40B4-BE49-F238E27FC236}">
                <a16:creationId xmlns:a16="http://schemas.microsoft.com/office/drawing/2014/main" id="{7C46207C-8FD8-461D-B07D-E8A4DC575455}"/>
              </a:ext>
            </a:extLst>
          </p:cNvPr>
          <p:cNvGraphicFramePr>
            <a:graphicFrameLocks noGrp="1"/>
          </p:cNvGraphicFramePr>
          <p:nvPr/>
        </p:nvGraphicFramePr>
        <p:xfrm>
          <a:off x="4605499" y="4110962"/>
          <a:ext cx="3858500" cy="2076211"/>
        </p:xfrm>
        <a:graphic>
          <a:graphicData uri="http://schemas.openxmlformats.org/drawingml/2006/table">
            <a:tbl>
              <a:tblPr>
                <a:tableStyleId>{3B4B98B0-60AC-42C2-AFA5-B58CD77FA1E5}</a:tableStyleId>
              </a:tblPr>
              <a:tblGrid>
                <a:gridCol w="1929250">
                  <a:extLst>
                    <a:ext uri="{9D8B030D-6E8A-4147-A177-3AD203B41FA5}">
                      <a16:colId xmlns:a16="http://schemas.microsoft.com/office/drawing/2014/main" val="435593215"/>
                    </a:ext>
                  </a:extLst>
                </a:gridCol>
                <a:gridCol w="1929250">
                  <a:extLst>
                    <a:ext uri="{9D8B030D-6E8A-4147-A177-3AD203B41FA5}">
                      <a16:colId xmlns:a16="http://schemas.microsoft.com/office/drawing/2014/main" val="2622006846"/>
                    </a:ext>
                  </a:extLst>
                </a:gridCol>
              </a:tblGrid>
              <a:tr h="251797">
                <a:tc>
                  <a:txBody>
                    <a:bodyPr/>
                    <a:lstStyle/>
                    <a:p>
                      <a:pPr algn="l" fontAlgn="ct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Sector</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tc>
                  <a:txBody>
                    <a:bodyPr/>
                    <a:lstStyle/>
                    <a:p>
                      <a:pPr algn="ctr" fontAlgn="ctr"/>
                      <a:r>
                        <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rPr>
                        <a:t>Capacity (Million BOE)</a:t>
                      </a:r>
                    </a:p>
                  </a:txBody>
                  <a:tcPr marL="72000" marR="72000" marT="36000" marB="36000" anchor="ctr"/>
                </a:tc>
                <a:extLst>
                  <a:ext uri="{0D108BD9-81ED-4DB2-BD59-A6C34878D82A}">
                    <a16:rowId xmlns:a16="http://schemas.microsoft.com/office/drawing/2014/main" val="179892857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Industry</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338077485"/>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Household</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375286502"/>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Commercial</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3377895310"/>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Transportation</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2952825168"/>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Other Sector</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72000" marR="72000" marT="36000" marB="36000" anchor="ctr"/>
                </a:tc>
                <a:extLst>
                  <a:ext uri="{0D108BD9-81ED-4DB2-BD59-A6C34878D82A}">
                    <a16:rowId xmlns:a16="http://schemas.microsoft.com/office/drawing/2014/main" val="3292385393"/>
                  </a:ext>
                </a:extLst>
              </a:tr>
              <a:tr h="304069">
                <a:tc>
                  <a:txBody>
                    <a:bodyPr/>
                    <a:lstStyle/>
                    <a:p>
                      <a:pPr algn="l" fontAlgn="ctr"/>
                      <a:r>
                        <a:rPr lang="en-IN" sz="1000" b="0" i="0" u="none" strike="noStrike" dirty="0">
                          <a:effectLst/>
                          <a:latin typeface="Verdana" panose="020B0604030504040204" pitchFamily="34" charset="0"/>
                          <a:ea typeface="Verdana" panose="020B0604030504040204" pitchFamily="34" charset="0"/>
                          <a:cs typeface="Verdana" panose="020B0604030504040204" pitchFamily="34" charset="0"/>
                        </a:rPr>
                        <a:t>Non-Energy</a:t>
                      </a:r>
                    </a:p>
                  </a:txBody>
                  <a:tcPr marL="72000" marR="72000" marT="36000" marB="36000" anchor="ct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XX.XX</a:t>
                      </a:r>
                    </a:p>
                  </a:txBody>
                  <a:tcPr marL="72000" marR="72000" marT="36000" marB="36000" anchor="ctr"/>
                </a:tc>
                <a:extLst>
                  <a:ext uri="{0D108BD9-81ED-4DB2-BD59-A6C34878D82A}">
                    <a16:rowId xmlns:a16="http://schemas.microsoft.com/office/drawing/2014/main" val="3873314538"/>
                  </a:ext>
                </a:extLst>
              </a:tr>
            </a:tbl>
          </a:graphicData>
        </a:graphic>
      </p:graphicFrame>
      <p:sp>
        <p:nvSpPr>
          <p:cNvPr id="16" name="TextBox 15">
            <a:extLst>
              <a:ext uri="{FF2B5EF4-FFF2-40B4-BE49-F238E27FC236}">
                <a16:creationId xmlns:a16="http://schemas.microsoft.com/office/drawing/2014/main" id="{5494065C-E459-4D86-A71A-C6EF631296F8}"/>
              </a:ext>
            </a:extLst>
          </p:cNvPr>
          <p:cNvSpPr txBox="1"/>
          <p:nvPr/>
        </p:nvSpPr>
        <p:spPr>
          <a:xfrm>
            <a:off x="6006954" y="6249980"/>
            <a:ext cx="2544697" cy="215444"/>
          </a:xfrm>
          <a:prstGeom prst="rect">
            <a:avLst/>
          </a:prstGeom>
          <a:noFill/>
        </p:spPr>
        <p:txBody>
          <a:bodyPr wrap="square" rtlCol="0">
            <a:spAutoFit/>
          </a:bodyPr>
          <a:lstStyle>
            <a:defPPr>
              <a:defRPr lang="en-US"/>
            </a:defPPr>
            <a:lvl1pPr algn="r">
              <a:defRPr sz="8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dirty="0">
                <a:solidFill>
                  <a:prstClr val="white">
                    <a:lumMod val="50000"/>
                  </a:prstClr>
                </a:solidFill>
              </a:rPr>
              <a:t>Economic Statistics on Indonesia</a:t>
            </a: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719497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6616F3-FF0B-4ADA-8870-1CA10EF417E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9144000" cy="68580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1" y="5317240"/>
            <a:ext cx="9144000" cy="744836"/>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3100" b="1" i="0" u="none" strike="noStrike" kern="1200" cap="none" spc="-136" normalizeH="0" baseline="0" noProof="0" dirty="0">
                <a:ln>
                  <a:noFill/>
                </a:ln>
                <a:solidFill>
                  <a:prstClr val="black">
                    <a:lumMod val="85000"/>
                    <a:lumOff val="15000"/>
                  </a:prstClr>
                </a:solidFill>
                <a:effectLst>
                  <a:outerShdw blurRad="38100" dist="38100" dir="2700000" algn="tl">
                    <a:srgbClr val="000000">
                      <a:alpha val="43137"/>
                    </a:srgbClr>
                  </a:outerShdw>
                </a:effectLst>
                <a:uLnTx/>
                <a:uFillTx/>
                <a:latin typeface="Calibri Light" panose="020F0302020204030204"/>
                <a:ea typeface="+mn-ea"/>
                <a:cs typeface="+mn-cs"/>
              </a:rPr>
              <a:t>Market Dynamics</a:t>
            </a:r>
          </a:p>
        </p:txBody>
      </p:sp>
    </p:spTree>
    <p:extLst>
      <p:ext uri="{BB962C8B-B14F-4D97-AF65-F5344CB8AC3E}">
        <p14:creationId xmlns:p14="http://schemas.microsoft.com/office/powerpoint/2010/main" val="8908691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1124752-5D85-4915-B331-37AA1F12F3CC}"/>
              </a:ext>
            </a:extLst>
          </p:cNvPr>
          <p:cNvSpPr txBox="1">
            <a:spLocks/>
          </p:cNvSpPr>
          <p:nvPr/>
        </p:nvSpPr>
        <p:spPr>
          <a:xfrm>
            <a:off x="205740" y="270771"/>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Drivers</a:t>
            </a:r>
          </a:p>
        </p:txBody>
      </p:sp>
      <p:sp>
        <p:nvSpPr>
          <p:cNvPr id="6" name="Subtitle 2">
            <a:extLst>
              <a:ext uri="{FF2B5EF4-FFF2-40B4-BE49-F238E27FC236}">
                <a16:creationId xmlns:a16="http://schemas.microsoft.com/office/drawing/2014/main" id="{803D7FB1-8ECC-4077-8E47-49A1A98DD67B}"/>
              </a:ext>
            </a:extLst>
          </p:cNvPr>
          <p:cNvSpPr txBox="1">
            <a:spLocks/>
          </p:cNvSpPr>
          <p:nvPr/>
        </p:nvSpPr>
        <p:spPr>
          <a:xfrm>
            <a:off x="530087" y="946059"/>
            <a:ext cx="7810349" cy="5641170"/>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lnSpc>
                <a:spcPct val="100000"/>
              </a:lnSpc>
              <a:spcBef>
                <a:spcPts val="1800"/>
              </a:spcBef>
              <a:spcAft>
                <a:spcPts val="0"/>
              </a:spcAft>
              <a:buClrTx/>
              <a:buSzPct val="120000"/>
              <a:buFontTx/>
              <a:buNone/>
              <a:tabLst/>
              <a:defRPr/>
            </a:pPr>
            <a:r>
              <a:rPr kumimoji="0" lang="en-US" b="1" i="0" u="none" strike="noStrike" kern="1200" cap="none" spc="0" normalizeH="0" baseline="0" noProof="0" dirty="0">
                <a:ln>
                  <a:noFill/>
                </a:ln>
                <a:solidFill>
                  <a:prstClr val="black"/>
                </a:solidFill>
                <a:effectLst/>
                <a:uLnTx/>
                <a:uFillTx/>
              </a:rPr>
              <a:t>Growing Agriculture Sector</a:t>
            </a:r>
          </a:p>
          <a:p>
            <a:pPr marL="171450" marR="0" lvl="0" indent="-171450" algn="just" defTabSz="895350" rtl="0" eaLnBrk="1" fontAlgn="auto" latinLnBrk="0" hangingPunct="1">
              <a:lnSpc>
                <a:spcPct val="150000"/>
              </a:lnSpc>
              <a:spcBef>
                <a:spcPts val="1800"/>
              </a:spcBef>
              <a:spcAft>
                <a:spcPts val="0"/>
              </a:spcAft>
              <a:buClrTx/>
              <a:buSzPct val="120000"/>
              <a:buFont typeface="Wingdings" panose="05000000000000000000" pitchFamily="2" charset="2"/>
              <a:buChar char="Ø"/>
              <a:tabLst/>
              <a:defRPr/>
            </a:pPr>
            <a:r>
              <a:rPr kumimoji="0" lang="en-IN" b="0" i="0" u="none" strike="noStrike" kern="1200" cap="none" spc="0" normalizeH="0" baseline="0" noProof="0" dirty="0">
                <a:ln>
                  <a:noFill/>
                </a:ln>
                <a:solidFill>
                  <a:prstClr val="black"/>
                </a:solidFill>
                <a:effectLst/>
                <a:uLnTx/>
                <a:uFillTx/>
              </a:rPr>
              <a:t>Agriculture accounts for around 10% of Southeast Asia’s GDP as of 2020. Government across </a:t>
            </a:r>
            <a:r>
              <a:rPr lang="en-IN" dirty="0">
                <a:solidFill>
                  <a:prstClr val="black"/>
                </a:solidFill>
              </a:rPr>
              <a:t>Southeast Asian countries such as in Indonesia and others </a:t>
            </a:r>
            <a:r>
              <a:rPr kumimoji="0" lang="en-IN" b="0" i="0" u="none" strike="noStrike" kern="1200" cap="none" spc="0" normalizeH="0" baseline="0" noProof="0" dirty="0">
                <a:ln>
                  <a:noFill/>
                </a:ln>
                <a:solidFill>
                  <a:prstClr val="black"/>
                </a:solidFill>
                <a:effectLst/>
                <a:uLnTx/>
                <a:uFillTx/>
              </a:rPr>
              <a:t>is focusing on increasing agriculture infrastructure (such as irrigation facilities, warehousing and cold storage) to obtain higher yields. This is expected to boost demand for copper sulphate being used as a fertilizers as it effectively helps in preventing fungus, algae and other unwanted microorganisms as well as helps in improving the quality of soil.</a:t>
            </a: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lang="en-IN" dirty="0">
              <a:solidFill>
                <a:prstClr val="black"/>
              </a:solidFill>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kumimoji="0" lang="en-IN" b="0" i="0" u="none" strike="noStrike" kern="1200" cap="none" spc="0" normalizeH="0" baseline="0" noProof="0" dirty="0">
              <a:ln>
                <a:noFill/>
              </a:ln>
              <a:solidFill>
                <a:prstClr val="black"/>
              </a:solidFill>
              <a:effectLst/>
              <a:uLnTx/>
              <a:uFillTx/>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lang="en-IN" dirty="0">
              <a:solidFill>
                <a:prstClr val="black"/>
              </a:solidFill>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kumimoji="0" lang="en-IN" b="0" i="0" u="none" strike="noStrike" kern="1200" cap="none" spc="0" normalizeH="0" baseline="0" noProof="0" dirty="0">
              <a:ln>
                <a:noFill/>
              </a:ln>
              <a:solidFill>
                <a:prstClr val="black"/>
              </a:solidFill>
              <a:effectLst/>
              <a:uLnTx/>
              <a:uFillTx/>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lang="en-IN" dirty="0">
              <a:solidFill>
                <a:prstClr val="black"/>
              </a:solidFill>
            </a:endParaRPr>
          </a:p>
          <a:p>
            <a:pPr marL="0" marR="0" lvl="0" indent="0" algn="just" defTabSz="895350" rtl="0" eaLnBrk="1" fontAlgn="auto" latinLnBrk="0" hangingPunct="1">
              <a:lnSpc>
                <a:spcPct val="100000"/>
              </a:lnSpc>
              <a:spcBef>
                <a:spcPts val="1800"/>
              </a:spcBef>
              <a:spcAft>
                <a:spcPts val="0"/>
              </a:spcAft>
              <a:buClrTx/>
              <a:buSzPct val="120000"/>
              <a:buNone/>
              <a:tabLst/>
              <a:defRPr/>
            </a:pPr>
            <a:r>
              <a:rPr kumimoji="0" lang="en-IN" b="1" i="0" u="none" strike="noStrike" kern="1200" cap="none" spc="0" normalizeH="0" baseline="0" noProof="0" dirty="0">
                <a:ln>
                  <a:noFill/>
                </a:ln>
                <a:solidFill>
                  <a:prstClr val="black"/>
                </a:solidFill>
                <a:effectLst/>
                <a:uLnTx/>
                <a:uFillTx/>
              </a:rPr>
              <a:t>Positive Impact of GST on Fertilizers</a:t>
            </a:r>
          </a:p>
          <a:p>
            <a:pPr defTabSz="895350">
              <a:lnSpc>
                <a:spcPct val="150000"/>
              </a:lnSpc>
              <a:spcBef>
                <a:spcPts val="1800"/>
              </a:spcBef>
              <a:buSzPct val="120000"/>
              <a:buFont typeface="Wingdings" panose="05000000000000000000" pitchFamily="2" charset="2"/>
              <a:buChar char="Ø"/>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Goods Service Tax has impacted the manufacturers of fertilizers in a positive manner. Now, they are entitled to pay 5% of tax whereas before GST, manufacturers were paying 5% of VAT along with 1% of excise duty. With this move, it is anticipated that in the near term, the indigenous fertilizers market would be benefitted. This would further boost the copper sulphate consumption across the Southeast Asian countries.</a:t>
            </a:r>
          </a:p>
          <a:p>
            <a:pPr marL="0" marR="0" lvl="0" indent="0" algn="just" defTabSz="895350" rtl="0" eaLnBrk="1" fontAlgn="auto" latinLnBrk="0" hangingPunct="1">
              <a:lnSpc>
                <a:spcPct val="150000"/>
              </a:lnSpc>
              <a:spcBef>
                <a:spcPts val="1800"/>
              </a:spcBef>
              <a:spcAft>
                <a:spcPts val="0"/>
              </a:spcAft>
              <a:buClrTx/>
              <a:buSzPct val="120000"/>
              <a:buNone/>
              <a:tabLst/>
              <a:defRPr/>
            </a:pPr>
            <a:endParaRPr kumimoji="0" lang="en-IN" b="1" i="0" u="none" strike="noStrike" kern="1200" cap="none" spc="0" normalizeH="0" baseline="0" noProof="0" dirty="0">
              <a:ln>
                <a:noFill/>
              </a:ln>
              <a:solidFill>
                <a:prstClr val="black"/>
              </a:solidFill>
              <a:effectLst/>
              <a:uLnTx/>
              <a:uFillTx/>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kumimoji="0" lang="en-IN" b="0" i="0" u="none" strike="noStrike" kern="1200" cap="none" spc="0" normalizeH="0" baseline="0" noProof="0" dirty="0">
              <a:ln>
                <a:noFill/>
              </a:ln>
              <a:solidFill>
                <a:prstClr val="black"/>
              </a:solidFill>
              <a:effectLst/>
              <a:uLnTx/>
              <a:uFillTx/>
            </a:endParaRPr>
          </a:p>
          <a:p>
            <a:pPr marL="0" indent="0">
              <a:lnSpc>
                <a:spcPct val="150000"/>
              </a:lnSpc>
              <a:spcBef>
                <a:spcPts val="0"/>
              </a:spcBef>
              <a:buNone/>
              <a:defRPr/>
            </a:pPr>
            <a:endParaRPr lang="en-US" b="1" dirty="0"/>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kumimoji="0" lang="en-US" b="0" i="0" u="none" strike="noStrike" kern="1200" cap="none" spc="0" normalizeH="0" baseline="0" noProof="0" dirty="0">
              <a:ln>
                <a:noFill/>
              </a:ln>
              <a:solidFill>
                <a:prstClr val="black"/>
              </a:solidFill>
              <a:effectLst/>
              <a:uLnTx/>
              <a:uFillTx/>
            </a:endParaRPr>
          </a:p>
        </p:txBody>
      </p:sp>
      <p:sp>
        <p:nvSpPr>
          <p:cNvPr id="5" name="Rectangle 4">
            <a:extLst>
              <a:ext uri="{FF2B5EF4-FFF2-40B4-BE49-F238E27FC236}">
                <a16:creationId xmlns:a16="http://schemas.microsoft.com/office/drawing/2014/main" id="{4912A8D1-ACAB-47E8-9A3B-FEFB1035E4F1}"/>
              </a:ext>
            </a:extLst>
          </p:cNvPr>
          <p:cNvSpPr/>
          <p:nvPr/>
        </p:nvSpPr>
        <p:spPr>
          <a:xfrm>
            <a:off x="549023" y="2606094"/>
            <a:ext cx="7070975" cy="292068"/>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Southeast Asia Fertilizer Usage Kg per Hectare of A</a:t>
            </a:r>
            <a:r>
              <a:rPr lang="en-IN" sz="1000" b="1" kern="0" dirty="0" err="1">
                <a:solidFill>
                  <a:prstClr val="black"/>
                </a:solidFill>
                <a:latin typeface="Verdana" panose="020B0604030504040204" pitchFamily="34" charset="0"/>
                <a:ea typeface="Verdana" panose="020B0604030504040204" pitchFamily="34" charset="0"/>
                <a:cs typeface="Verdana" panose="020B0604030504040204" pitchFamily="34" charset="0"/>
              </a:rPr>
              <a:t>rable</a:t>
            </a:r>
            <a:r>
              <a:rPr lang="en-IN" sz="1000" b="1" kern="0" dirty="0">
                <a:solidFill>
                  <a:prstClr val="black"/>
                </a:solidFill>
                <a:latin typeface="Verdana" panose="020B0604030504040204" pitchFamily="34" charset="0"/>
                <a:ea typeface="Verdana" panose="020B0604030504040204" pitchFamily="34" charset="0"/>
                <a:cs typeface="Verdana" panose="020B0604030504040204" pitchFamily="34" charset="0"/>
              </a:rPr>
              <a:t> Land</a:t>
            </a:r>
            <a:r>
              <a:rPr kumimoji="0" lang="en-IN" sz="1000" b="1"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Country, </a:t>
            </a:r>
            <a:r>
              <a:rPr kumimoji="0" lang="en-IN" sz="1000" b="1" i="0" u="none" strike="noStrike" kern="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2017-2019</a:t>
            </a:r>
          </a:p>
        </p:txBody>
      </p:sp>
      <p:sp>
        <p:nvSpPr>
          <p:cNvPr id="7" name="TextBox 6">
            <a:extLst>
              <a:ext uri="{FF2B5EF4-FFF2-40B4-BE49-F238E27FC236}">
                <a16:creationId xmlns:a16="http://schemas.microsoft.com/office/drawing/2014/main" id="{EC2760E7-5848-4C59-B51C-B7AFD63707A1}"/>
              </a:ext>
            </a:extLst>
          </p:cNvPr>
          <p:cNvSpPr txBox="1"/>
          <p:nvPr/>
        </p:nvSpPr>
        <p:spPr>
          <a:xfrm>
            <a:off x="6091532" y="4774940"/>
            <a:ext cx="2522381" cy="20263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Ministry of Agriculture &amp; Farmers Welfare</a:t>
            </a:r>
            <a:endPar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nvGrpSpPr>
          <p:cNvPr id="8" name="Group 7">
            <a:extLst>
              <a:ext uri="{FF2B5EF4-FFF2-40B4-BE49-F238E27FC236}">
                <a16:creationId xmlns:a16="http://schemas.microsoft.com/office/drawing/2014/main" id="{418EC9CD-CF36-4370-883E-8E489354B405}"/>
              </a:ext>
            </a:extLst>
          </p:cNvPr>
          <p:cNvGrpSpPr/>
          <p:nvPr/>
        </p:nvGrpSpPr>
        <p:grpSpPr>
          <a:xfrm>
            <a:off x="361044" y="2893451"/>
            <a:ext cx="8252869" cy="1849244"/>
            <a:chOff x="308826" y="3096355"/>
            <a:chExt cx="8252869" cy="1849244"/>
          </a:xfrm>
        </p:grpSpPr>
        <p:graphicFrame>
          <p:nvGraphicFramePr>
            <p:cNvPr id="4" name="Chart 3">
              <a:extLst>
                <a:ext uri="{FF2B5EF4-FFF2-40B4-BE49-F238E27FC236}">
                  <a16:creationId xmlns:a16="http://schemas.microsoft.com/office/drawing/2014/main" id="{07F00537-E6CB-44B4-A0B2-BD9094DFD032}"/>
                </a:ext>
              </a:extLst>
            </p:cNvPr>
            <p:cNvGraphicFramePr/>
            <p:nvPr/>
          </p:nvGraphicFramePr>
          <p:xfrm>
            <a:off x="308826" y="3096355"/>
            <a:ext cx="8252869" cy="184924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45FDE79B-3299-40F3-95AD-ACC2531CA22A}"/>
                </a:ext>
              </a:extLst>
            </p:cNvPr>
            <p:cNvSpPr txBox="1"/>
            <p:nvPr/>
          </p:nvSpPr>
          <p:spPr>
            <a:xfrm>
              <a:off x="1311965" y="4572000"/>
              <a:ext cx="490331" cy="261610"/>
            </a:xfrm>
            <a:prstGeom prst="rect">
              <a:avLst/>
            </a:prstGeom>
            <a:noFill/>
            <a:ln>
              <a:solidFill>
                <a:schemeClr val="tx1"/>
              </a:solidFill>
            </a:ln>
          </p:spPr>
          <p:txBody>
            <a:bodyPr wrap="square" rtlCol="0">
              <a:spAutoFit/>
            </a:bodyPr>
            <a:lstStyle/>
            <a:p>
              <a:r>
                <a:rPr lang="en-US" sz="1100" dirty="0"/>
                <a:t>2016</a:t>
              </a:r>
              <a:endParaRPr lang="en-IN" sz="1100" dirty="0"/>
            </a:p>
          </p:txBody>
        </p:sp>
        <p:sp>
          <p:nvSpPr>
            <p:cNvPr id="9" name="TextBox 8">
              <a:extLst>
                <a:ext uri="{FF2B5EF4-FFF2-40B4-BE49-F238E27FC236}">
                  <a16:creationId xmlns:a16="http://schemas.microsoft.com/office/drawing/2014/main" id="{B8DFA9ED-EF71-409F-9411-436C86BEA67A}"/>
                </a:ext>
              </a:extLst>
            </p:cNvPr>
            <p:cNvSpPr txBox="1"/>
            <p:nvPr/>
          </p:nvSpPr>
          <p:spPr>
            <a:xfrm>
              <a:off x="3332921" y="4561420"/>
              <a:ext cx="490331" cy="261610"/>
            </a:xfrm>
            <a:prstGeom prst="rect">
              <a:avLst/>
            </a:prstGeom>
            <a:noFill/>
            <a:ln>
              <a:solidFill>
                <a:schemeClr val="tx1"/>
              </a:solidFill>
            </a:ln>
          </p:spPr>
          <p:txBody>
            <a:bodyPr wrap="square" rtlCol="0">
              <a:spAutoFit/>
            </a:bodyPr>
            <a:lstStyle/>
            <a:p>
              <a:r>
                <a:rPr lang="en-US" sz="1100" dirty="0"/>
                <a:t>2017</a:t>
              </a:r>
              <a:endParaRPr lang="en-IN" sz="1100" dirty="0"/>
            </a:p>
          </p:txBody>
        </p:sp>
        <p:sp>
          <p:nvSpPr>
            <p:cNvPr id="10" name="TextBox 9">
              <a:extLst>
                <a:ext uri="{FF2B5EF4-FFF2-40B4-BE49-F238E27FC236}">
                  <a16:creationId xmlns:a16="http://schemas.microsoft.com/office/drawing/2014/main" id="{F281898E-D56A-4F78-9B8F-06EF3CB5669F}"/>
                </a:ext>
              </a:extLst>
            </p:cNvPr>
            <p:cNvSpPr txBox="1"/>
            <p:nvPr/>
          </p:nvSpPr>
          <p:spPr>
            <a:xfrm>
              <a:off x="5353877" y="4550840"/>
              <a:ext cx="490331" cy="261610"/>
            </a:xfrm>
            <a:prstGeom prst="rect">
              <a:avLst/>
            </a:prstGeom>
            <a:noFill/>
            <a:ln>
              <a:solidFill>
                <a:schemeClr val="tx1"/>
              </a:solidFill>
            </a:ln>
          </p:spPr>
          <p:txBody>
            <a:bodyPr wrap="square" rtlCol="0">
              <a:spAutoFit/>
            </a:bodyPr>
            <a:lstStyle/>
            <a:p>
              <a:r>
                <a:rPr lang="en-US" sz="1100" dirty="0"/>
                <a:t>2018</a:t>
              </a:r>
              <a:endParaRPr lang="en-IN" sz="1100" dirty="0"/>
            </a:p>
          </p:txBody>
        </p:sp>
        <p:sp>
          <p:nvSpPr>
            <p:cNvPr id="11" name="TextBox 10">
              <a:extLst>
                <a:ext uri="{FF2B5EF4-FFF2-40B4-BE49-F238E27FC236}">
                  <a16:creationId xmlns:a16="http://schemas.microsoft.com/office/drawing/2014/main" id="{6BBF076B-A298-4239-82FC-1154BE93E3E1}"/>
                </a:ext>
              </a:extLst>
            </p:cNvPr>
            <p:cNvSpPr txBox="1"/>
            <p:nvPr/>
          </p:nvSpPr>
          <p:spPr>
            <a:xfrm>
              <a:off x="7374833" y="4540260"/>
              <a:ext cx="490331" cy="261610"/>
            </a:xfrm>
            <a:prstGeom prst="rect">
              <a:avLst/>
            </a:prstGeom>
            <a:noFill/>
            <a:ln>
              <a:solidFill>
                <a:schemeClr val="tx1"/>
              </a:solidFill>
            </a:ln>
          </p:spPr>
          <p:txBody>
            <a:bodyPr wrap="square" rtlCol="0">
              <a:spAutoFit/>
            </a:bodyPr>
            <a:lstStyle/>
            <a:p>
              <a:r>
                <a:rPr lang="en-US" sz="1100" dirty="0"/>
                <a:t>2019</a:t>
              </a:r>
              <a:endParaRPr lang="en-IN" sz="1100" dirty="0"/>
            </a:p>
          </p:txBody>
        </p:sp>
      </p:grpSp>
    </p:spTree>
    <p:extLst>
      <p:ext uri="{BB962C8B-B14F-4D97-AF65-F5344CB8AC3E}">
        <p14:creationId xmlns:p14="http://schemas.microsoft.com/office/powerpoint/2010/main" val="38889027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1124752-5D85-4915-B331-37AA1F12F3CC}"/>
              </a:ext>
            </a:extLst>
          </p:cNvPr>
          <p:cNvSpPr txBox="1">
            <a:spLocks/>
          </p:cNvSpPr>
          <p:nvPr/>
        </p:nvSpPr>
        <p:spPr>
          <a:xfrm>
            <a:off x="205740" y="270771"/>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Drivers</a:t>
            </a:r>
          </a:p>
        </p:txBody>
      </p:sp>
      <p:sp>
        <p:nvSpPr>
          <p:cNvPr id="6" name="Subtitle 2">
            <a:extLst>
              <a:ext uri="{FF2B5EF4-FFF2-40B4-BE49-F238E27FC236}">
                <a16:creationId xmlns:a16="http://schemas.microsoft.com/office/drawing/2014/main" id="{803D7FB1-8ECC-4077-8E47-49A1A98DD67B}"/>
              </a:ext>
            </a:extLst>
          </p:cNvPr>
          <p:cNvSpPr txBox="1">
            <a:spLocks/>
          </p:cNvSpPr>
          <p:nvPr/>
        </p:nvSpPr>
        <p:spPr>
          <a:xfrm>
            <a:off x="530087" y="946059"/>
            <a:ext cx="7810349" cy="5641170"/>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lnSpc>
                <a:spcPct val="150000"/>
              </a:lnSpc>
              <a:spcBef>
                <a:spcPts val="1800"/>
              </a:spcBef>
              <a:spcAft>
                <a:spcPts val="0"/>
              </a:spcAft>
              <a:buClrTx/>
              <a:buSzPct val="120000"/>
              <a:buFontTx/>
              <a:buNone/>
              <a:tabLst/>
              <a:defRPr/>
            </a:pPr>
            <a:r>
              <a:rPr kumimoji="0" lang="en-IN" b="1" i="0" u="none" strike="noStrike" kern="1200" cap="none" spc="0" normalizeH="0" baseline="0" noProof="0" dirty="0">
                <a:ln>
                  <a:noFill/>
                </a:ln>
                <a:solidFill>
                  <a:prstClr val="black"/>
                </a:solidFill>
                <a:effectLst/>
                <a:uLnTx/>
                <a:uFillTx/>
              </a:rPr>
              <a:t>Limited Availability of Arable Land and High Demand for Fertilizers in Emerging Nations </a:t>
            </a:r>
          </a:p>
          <a:p>
            <a:pPr marL="171450" marR="0" lvl="0" indent="-171450" algn="just" defTabSz="895350" rtl="0" eaLnBrk="1" fontAlgn="auto" latinLnBrk="0" hangingPunct="1">
              <a:lnSpc>
                <a:spcPct val="150000"/>
              </a:lnSpc>
              <a:spcBef>
                <a:spcPts val="1800"/>
              </a:spcBef>
              <a:spcAft>
                <a:spcPts val="0"/>
              </a:spcAft>
              <a:buClrTx/>
              <a:buSzPct val="120000"/>
              <a:buFont typeface="Wingdings" panose="05000000000000000000" pitchFamily="2" charset="2"/>
              <a:buChar char="Ø"/>
              <a:tabLst/>
              <a:defRPr/>
            </a:pPr>
            <a:r>
              <a:rPr kumimoji="0" lang="en-IN" b="0" i="0" u="none" strike="noStrike" kern="1200" cap="none" spc="0" normalizeH="0" baseline="0" noProof="0" dirty="0">
                <a:ln>
                  <a:noFill/>
                </a:ln>
                <a:solidFill>
                  <a:prstClr val="black"/>
                </a:solidFill>
                <a:effectLst/>
                <a:uLnTx/>
                <a:uFillTx/>
              </a:rPr>
              <a:t>Rising urbanization and industrialization are leading to the shrinkage of available arable land across the Southeast Asia. In order to increase yield and overall productivity, farmers use large quantities of fertilizers that not only prevent unwanted microorganisms, but also enhance soil quality. According to Food and Agriculture Organization (FAO), despite slow population and agriculture sector growth across Indonesia, Thailand and others, food production would continue to grow in the coming years across these countries. As arable farming land is continuously shrinking and it would be very difficult to supply food to the growing population, farmers across all geographies are using large quantities of copper sulphate as fertilizers in order to maximize yield per unit area. </a:t>
            </a:r>
          </a:p>
          <a:p>
            <a:pPr marL="171450" marR="0" lvl="0" indent="-171450" algn="just" defTabSz="895350" rtl="0" eaLnBrk="1" fontAlgn="auto" latinLnBrk="0" hangingPunct="1">
              <a:lnSpc>
                <a:spcPct val="150000"/>
              </a:lnSpc>
              <a:spcBef>
                <a:spcPts val="1800"/>
              </a:spcBef>
              <a:spcAft>
                <a:spcPts val="0"/>
              </a:spcAft>
              <a:buClrTx/>
              <a:buSzPct val="120000"/>
              <a:buFont typeface="Wingdings" panose="05000000000000000000" pitchFamily="2" charset="2"/>
              <a:buChar char="Ø"/>
              <a:tabLst/>
              <a:defRPr/>
            </a:pPr>
            <a:r>
              <a:rPr kumimoji="0" lang="en-IN" b="0" i="0" u="none" strike="noStrike" kern="1200" cap="none" spc="0" normalizeH="0" baseline="0" noProof="0" dirty="0">
                <a:ln>
                  <a:noFill/>
                </a:ln>
                <a:solidFill>
                  <a:prstClr val="black"/>
                </a:solidFill>
                <a:effectLst/>
                <a:uLnTx/>
                <a:uFillTx/>
              </a:rPr>
              <a:t>Farmers in emerging countries across the region are often confronted with issues related to providing optimal nutrients to plants, in a cost-effective manner. Factors driving the copper sulphate market in the emerging markets include increasing demand for high quality fertilizers, increasing per capita income, rising farming standards, growing population, and extensive R&amp;D for development of high-quality fertilizers. Major emerging countries in the copper sulphate fertilizers market include Indonesia, Thailand, Malaysia, among others. Emerging markets present tremendous untapped growth potential for new as well as existing market players. </a:t>
            </a:r>
          </a:p>
          <a:p>
            <a:pPr marL="171450" marR="0" lvl="0" indent="-171450" algn="just" defTabSz="895350" rtl="0" eaLnBrk="1" fontAlgn="auto" latinLnBrk="0" hangingPunct="1">
              <a:lnSpc>
                <a:spcPct val="150000"/>
              </a:lnSpc>
              <a:spcBef>
                <a:spcPts val="1800"/>
              </a:spcBef>
              <a:spcAft>
                <a:spcPts val="0"/>
              </a:spcAft>
              <a:buClrTx/>
              <a:buSzPct val="120000"/>
              <a:buFont typeface="Wingdings" panose="05000000000000000000" pitchFamily="2" charset="2"/>
              <a:buChar char="Ø"/>
              <a:tabLst/>
              <a:defRPr/>
            </a:pPr>
            <a:endParaRPr kumimoji="0" lang="en-IN" b="0" i="0" u="none" strike="noStrike" kern="1200" cap="none" spc="0" normalizeH="0" baseline="0" noProof="0" dirty="0">
              <a:ln>
                <a:noFill/>
              </a:ln>
              <a:solidFill>
                <a:prstClr val="black"/>
              </a:solidFill>
              <a:effectLst/>
              <a:uLnTx/>
              <a:uFillTx/>
            </a:endParaRPr>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lang="en-IN" dirty="0">
              <a:solidFill>
                <a:prstClr val="black"/>
              </a:solidFill>
            </a:endParaRPr>
          </a:p>
          <a:p>
            <a:pPr marL="0" marR="0" lvl="0" indent="0" algn="just" defTabSz="895350" rtl="0" eaLnBrk="1" fontAlgn="auto" latinLnBrk="0" hangingPunct="1">
              <a:lnSpc>
                <a:spcPts val="2000"/>
              </a:lnSpc>
              <a:spcBef>
                <a:spcPts val="1800"/>
              </a:spcBef>
              <a:spcAft>
                <a:spcPts val="0"/>
              </a:spcAft>
              <a:buClrTx/>
              <a:buSzPct val="120000"/>
              <a:buNone/>
              <a:tabLst/>
              <a:defRPr/>
            </a:pPr>
            <a:endParaRPr kumimoji="0" lang="en-IN" b="0" i="0" u="none" strike="noStrike" kern="1200" cap="none" spc="0" normalizeH="0" baseline="0" noProof="0" dirty="0">
              <a:ln>
                <a:noFill/>
              </a:ln>
              <a:solidFill>
                <a:prstClr val="black"/>
              </a:solidFill>
              <a:effectLst/>
              <a:uLnTx/>
              <a:uFillTx/>
            </a:endParaRPr>
          </a:p>
          <a:p>
            <a:pPr marL="0" indent="0">
              <a:lnSpc>
                <a:spcPct val="150000"/>
              </a:lnSpc>
              <a:spcBef>
                <a:spcPts val="0"/>
              </a:spcBef>
              <a:buNone/>
              <a:defRPr/>
            </a:pPr>
            <a:endParaRPr lang="en-US" b="1" dirty="0"/>
          </a:p>
          <a:p>
            <a:pPr marL="171450" marR="0" lvl="0" indent="-171450" algn="just" defTabSz="895350" rtl="0" eaLnBrk="1" fontAlgn="auto" latinLnBrk="0" hangingPunct="1">
              <a:lnSpc>
                <a:spcPts val="2000"/>
              </a:lnSpc>
              <a:spcBef>
                <a:spcPts val="1800"/>
              </a:spcBef>
              <a:spcAft>
                <a:spcPts val="0"/>
              </a:spcAft>
              <a:buClrTx/>
              <a:buSzPct val="120000"/>
              <a:buFont typeface="Wingdings" panose="05000000000000000000" pitchFamily="2" charset="2"/>
              <a:buChar char="Ø"/>
              <a:tabLst/>
              <a:defRPr/>
            </a:pPr>
            <a:endParaRPr kumimoji="0" lang="en-US" b="0" i="0" u="none" strike="noStrike" kern="1200" cap="none" spc="0" normalizeH="0" baseline="0" noProof="0" dirty="0">
              <a:ln>
                <a:noFill/>
              </a:ln>
              <a:solidFill>
                <a:prstClr val="black"/>
              </a:solidFill>
              <a:effectLst/>
              <a:uLnTx/>
              <a:uFillTx/>
            </a:endParaRPr>
          </a:p>
        </p:txBody>
      </p:sp>
      <p:sp>
        <p:nvSpPr>
          <p:cNvPr id="8" name="TextBox 7">
            <a:extLst>
              <a:ext uri="{FF2B5EF4-FFF2-40B4-BE49-F238E27FC236}">
                <a16:creationId xmlns:a16="http://schemas.microsoft.com/office/drawing/2014/main" id="{A05FA4E0-E31F-45AA-BFCD-5D6A030B87AD}"/>
              </a:ext>
            </a:extLst>
          </p:cNvPr>
          <p:cNvSpPr txBox="1"/>
          <p:nvPr/>
        </p:nvSpPr>
        <p:spPr>
          <a:xfrm>
            <a:off x="617010" y="4770542"/>
            <a:ext cx="8066818" cy="292068"/>
          </a:xfrm>
          <a:prstGeom prst="rect">
            <a:avLst/>
          </a:prstGeom>
          <a:noFill/>
        </p:spPr>
        <p:txBody>
          <a:bodyPr wrap="square" rtlCol="0">
            <a:spAutoFit/>
          </a:bodyPr>
          <a:lstStyle/>
          <a:p>
            <a:pPr lvl="0">
              <a:lnSpc>
                <a:spcPct val="150000"/>
              </a:lnSpc>
              <a:defRPr/>
            </a:pPr>
            <a:r>
              <a:rPr lang="en-IN" sz="1000" b="1" dirty="0">
                <a:latin typeface="Verdana" panose="020B0604030504040204" pitchFamily="34" charset="0"/>
                <a:ea typeface="Verdana" panose="020B0604030504040204" pitchFamily="34" charset="0"/>
                <a:cs typeface="Verdana" panose="020B0604030504040204" pitchFamily="34" charset="0"/>
              </a:rPr>
              <a:t>Southeast Asia Share of Arable Land (% of total land area), </a:t>
            </a:r>
            <a:r>
              <a:rPr kumimoji="0" lang="en-IN"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2018 &amp; 2020 </a:t>
            </a:r>
          </a:p>
        </p:txBody>
      </p:sp>
      <p:graphicFrame>
        <p:nvGraphicFramePr>
          <p:cNvPr id="9" name="Chart 8">
            <a:extLst>
              <a:ext uri="{FF2B5EF4-FFF2-40B4-BE49-F238E27FC236}">
                <a16:creationId xmlns:a16="http://schemas.microsoft.com/office/drawing/2014/main" id="{F9C22013-0BBB-4590-BF4F-9280D192ADC5}"/>
              </a:ext>
            </a:extLst>
          </p:cNvPr>
          <p:cNvGraphicFramePr/>
          <p:nvPr/>
        </p:nvGraphicFramePr>
        <p:xfrm>
          <a:off x="617010" y="5006637"/>
          <a:ext cx="4050116" cy="1636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83C8C540-5FB0-4CC6-AB3E-6AF2306BC204}"/>
              </a:ext>
            </a:extLst>
          </p:cNvPr>
          <p:cNvGraphicFramePr/>
          <p:nvPr/>
        </p:nvGraphicFramePr>
        <p:xfrm>
          <a:off x="3800109" y="5207833"/>
          <a:ext cx="5017952" cy="159223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712770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18FDFF0-F450-46E1-AED4-C070CF97B343}"/>
              </a:ext>
            </a:extLst>
          </p:cNvPr>
          <p:cNvSpPr txBox="1">
            <a:spLocks/>
          </p:cNvSpPr>
          <p:nvPr/>
        </p:nvSpPr>
        <p:spPr>
          <a:xfrm>
            <a:off x="232894" y="285883"/>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Challenges</a:t>
            </a:r>
          </a:p>
        </p:txBody>
      </p:sp>
      <p:sp>
        <p:nvSpPr>
          <p:cNvPr id="9" name="Subtitle 2">
            <a:extLst>
              <a:ext uri="{FF2B5EF4-FFF2-40B4-BE49-F238E27FC236}">
                <a16:creationId xmlns:a16="http://schemas.microsoft.com/office/drawing/2014/main" id="{7C9024B2-64DB-4C57-B3C3-5F29A18DA4F0}"/>
              </a:ext>
            </a:extLst>
          </p:cNvPr>
          <p:cNvSpPr txBox="1">
            <a:spLocks/>
          </p:cNvSpPr>
          <p:nvPr/>
        </p:nvSpPr>
        <p:spPr>
          <a:xfrm>
            <a:off x="486340" y="940552"/>
            <a:ext cx="7940235" cy="5917448"/>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lnSpc>
                <a:spcPct val="150000"/>
              </a:lnSpc>
              <a:spcBef>
                <a:spcPts val="1200"/>
              </a:spcBef>
              <a:spcAft>
                <a:spcPts val="0"/>
              </a:spcAft>
              <a:buClrTx/>
              <a:buSzPct val="120000"/>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Threat from Product Substitution/Technology Development</a:t>
            </a:r>
          </a:p>
          <a:p>
            <a:pPr marR="0" lvl="0" algn="just" defTabSz="895350" rtl="0" eaLnBrk="1" fontAlgn="auto" latinLnBrk="0" hangingPunct="1">
              <a:lnSpc>
                <a:spcPct val="150000"/>
              </a:lnSpc>
              <a:spcBef>
                <a:spcPts val="1200"/>
              </a:spcBef>
              <a:spcAft>
                <a:spcPts val="0"/>
              </a:spcAft>
              <a:buClrTx/>
              <a:buSzPct val="120000"/>
              <a:buFont typeface="Wingdings" panose="05000000000000000000" pitchFamily="2" charset="2"/>
              <a:buChar char="Ø"/>
              <a:tabLst/>
              <a:defRPr/>
            </a:pPr>
            <a:r>
              <a:rPr kumimoji="0" lang="en-US"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Zinc Sulphate is moving into some markets that is currently occupied by copper sulphate, especially in agricultural applications. Zinc Sulphate being comparatively less toxic than copper sulphate as copper </a:t>
            </a:r>
            <a:r>
              <a:rPr lang="en-US" dirty="0">
                <a:solidFill>
                  <a:prstClr val="black"/>
                </a:solidFill>
              </a:rPr>
              <a:t>becomes toxic to animals due to skin absorption. Along with and economical protection, cost effectiveness also plays an important role in choosing the right fertilizer. </a:t>
            </a:r>
          </a:p>
          <a:p>
            <a:pPr marL="0" marR="0" lvl="0" indent="0" algn="just" defTabSz="895350" rtl="0" eaLnBrk="1" fontAlgn="auto" latinLnBrk="0" hangingPunct="1">
              <a:lnSpc>
                <a:spcPct val="150000"/>
              </a:lnSpc>
              <a:spcBef>
                <a:spcPts val="1200"/>
              </a:spcBef>
              <a:spcAft>
                <a:spcPts val="0"/>
              </a:spcAft>
              <a:buClrTx/>
              <a:buSzPct val="120000"/>
              <a:buNone/>
              <a:tabLst/>
              <a:defRPr/>
            </a:pPr>
            <a:endPar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marR="0" lvl="0" indent="-171450" algn="just" defTabSz="895350" rtl="0" eaLnBrk="1" fontAlgn="auto" latinLnBrk="0" hangingPunct="1">
              <a:lnSpc>
                <a:spcPct val="150000"/>
              </a:lnSpc>
              <a:spcBef>
                <a:spcPts val="1800"/>
              </a:spcBef>
              <a:spcAft>
                <a:spcPts val="0"/>
              </a:spcAft>
              <a:buClrTx/>
              <a:buSzPct val="120000"/>
              <a:buFont typeface="Wingdings" panose="05000000000000000000" pitchFamily="2" charset="2"/>
              <a:buChar char="Ø"/>
              <a:tabLst/>
              <a:defRPr/>
            </a:pP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 name="TextBox 11">
            <a:extLst>
              <a:ext uri="{FF2B5EF4-FFF2-40B4-BE49-F238E27FC236}">
                <a16:creationId xmlns:a16="http://schemas.microsoft.com/office/drawing/2014/main" id="{87725A82-F83B-4DE6-A030-BB99E05592CD}"/>
              </a:ext>
            </a:extLst>
          </p:cNvPr>
          <p:cNvSpPr txBox="1"/>
          <p:nvPr/>
        </p:nvSpPr>
        <p:spPr>
          <a:xfrm>
            <a:off x="7159312" y="7158379"/>
            <a:ext cx="2054496"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Source: </a:t>
            </a:r>
            <a:r>
              <a:rPr lang="en-IN"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The World Bank</a:t>
            </a:r>
            <a:endPar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Chart 4">
            <a:extLst>
              <a:ext uri="{FF2B5EF4-FFF2-40B4-BE49-F238E27FC236}">
                <a16:creationId xmlns:a16="http://schemas.microsoft.com/office/drawing/2014/main" id="{C6E574E4-551B-4D6B-98CB-A6E84381A170}"/>
              </a:ext>
            </a:extLst>
          </p:cNvPr>
          <p:cNvGraphicFramePr/>
          <p:nvPr/>
        </p:nvGraphicFramePr>
        <p:xfrm>
          <a:off x="486340" y="4825653"/>
          <a:ext cx="8237884" cy="1554025"/>
        </p:xfrm>
        <a:graphic>
          <a:graphicData uri="http://schemas.openxmlformats.org/drawingml/2006/chart">
            <c:chart xmlns:c="http://schemas.openxmlformats.org/drawingml/2006/chart" xmlns:r="http://schemas.openxmlformats.org/officeDocument/2006/relationships" r:id="rId3"/>
          </a:graphicData>
        </a:graphic>
      </p:graphicFrame>
      <p:sp>
        <p:nvSpPr>
          <p:cNvPr id="6" name="Subtitle 2">
            <a:extLst>
              <a:ext uri="{FF2B5EF4-FFF2-40B4-BE49-F238E27FC236}">
                <a16:creationId xmlns:a16="http://schemas.microsoft.com/office/drawing/2014/main" id="{0BEFDB30-8CF9-4AB7-A934-001466A3600A}"/>
              </a:ext>
            </a:extLst>
          </p:cNvPr>
          <p:cNvSpPr txBox="1">
            <a:spLocks/>
          </p:cNvSpPr>
          <p:nvPr/>
        </p:nvSpPr>
        <p:spPr>
          <a:xfrm>
            <a:off x="486340" y="2584694"/>
            <a:ext cx="7935416" cy="1794546"/>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lnSpc>
                <a:spcPct val="150000"/>
              </a:lnSpc>
              <a:spcBef>
                <a:spcPts val="1200"/>
              </a:spcBef>
              <a:spcAft>
                <a:spcPts val="0"/>
              </a:spcAft>
              <a:buClrTx/>
              <a:buSzPct val="120000"/>
              <a:buNone/>
              <a:tabLst/>
              <a:defRPr/>
            </a:pPr>
            <a:r>
              <a:rPr lang="en-IN" b="1" dirty="0">
                <a:solidFill>
                  <a:prstClr val="black"/>
                </a:solidFill>
              </a:rPr>
              <a:t>Volatility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 Raw Material Prices</a:t>
            </a:r>
          </a:p>
          <a:p>
            <a:pPr marR="0" lvl="0" algn="just" defTabSz="895350" rtl="0" eaLnBrk="1" fontAlgn="auto" latinLnBrk="0" hangingPunct="1">
              <a:lnSpc>
                <a:spcPct val="150000"/>
              </a:lnSpc>
              <a:spcBef>
                <a:spcPts val="1200"/>
              </a:spcBef>
              <a:spcAft>
                <a:spcPts val="0"/>
              </a:spcAft>
              <a:buClrTx/>
              <a:buSzPct val="120000"/>
              <a:buFont typeface="Wingdings" panose="05000000000000000000" pitchFamily="2" charset="2"/>
              <a:buChar char="Ø"/>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The prices of copper sulphate experiencing fluctuations in recent years as it is highly dependent on the price trend of sulphuric acid. Sulphuric Acid is the major raw material used for the manufacturing copper sulphate along with copper oxide. This, fluctuation observed recently due to COVID-19 pandemic across Southeast Asia and worldwide impacted prices of copper sulphate significantly and fertilizer industry as well. Thus, shifts in the feedstock prices affects the gross margin for copper sulphate manufacturers, thereby limiting the growth of this industry in the region.</a:t>
            </a:r>
          </a:p>
        </p:txBody>
      </p:sp>
      <p:sp>
        <p:nvSpPr>
          <p:cNvPr id="7" name="Rectangle 6">
            <a:extLst>
              <a:ext uri="{FF2B5EF4-FFF2-40B4-BE49-F238E27FC236}">
                <a16:creationId xmlns:a16="http://schemas.microsoft.com/office/drawing/2014/main" id="{C583624B-E351-4FB9-B872-D50F4317C3D0}"/>
              </a:ext>
            </a:extLst>
          </p:cNvPr>
          <p:cNvSpPr/>
          <p:nvPr/>
        </p:nvSpPr>
        <p:spPr>
          <a:xfrm>
            <a:off x="486340" y="4533585"/>
            <a:ext cx="9157880" cy="292068"/>
          </a:xfrm>
          <a:prstGeom prst="rect">
            <a:avLst/>
          </a:prstGeom>
        </p:spPr>
        <p:txBody>
          <a:bodyPr wrap="square">
            <a:spAutoFit/>
          </a:bodyPr>
          <a:lstStyle/>
          <a:p>
            <a:pPr lvl="0">
              <a:lnSpc>
                <a:spcPct val="150000"/>
              </a:lnSpc>
              <a:defRPr/>
            </a:pPr>
            <a:r>
              <a:rPr lang="en-IN" sz="1000" b="1"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Southeast Asia Sulphuric Acid Pricing Analysis (USD/Tons), 2015-2021F </a:t>
            </a:r>
          </a:p>
        </p:txBody>
      </p:sp>
      <p:sp>
        <p:nvSpPr>
          <p:cNvPr id="10" name="TextBox 11">
            <a:extLst>
              <a:ext uri="{FF2B5EF4-FFF2-40B4-BE49-F238E27FC236}">
                <a16:creationId xmlns:a16="http://schemas.microsoft.com/office/drawing/2014/main" id="{21ED8542-C00D-4AB3-8152-D00CACADE37B}"/>
              </a:ext>
            </a:extLst>
          </p:cNvPr>
          <p:cNvSpPr txBox="1"/>
          <p:nvPr/>
        </p:nvSpPr>
        <p:spPr>
          <a:xfrm>
            <a:off x="7089504" y="6379678"/>
            <a:ext cx="2054496"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Source: </a:t>
            </a:r>
            <a:r>
              <a:rPr lang="en-IN"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rPr>
              <a:t>The World Bank</a:t>
            </a:r>
            <a:endParaRPr lang="en-US" sz="800" i="1" dirty="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050280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18FDFF0-F450-46E1-AED4-C070CF97B343}"/>
              </a:ext>
            </a:extLst>
          </p:cNvPr>
          <p:cNvSpPr txBox="1">
            <a:spLocks/>
          </p:cNvSpPr>
          <p:nvPr/>
        </p:nvSpPr>
        <p:spPr>
          <a:xfrm>
            <a:off x="166634" y="312387"/>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Challenges</a:t>
            </a:r>
          </a:p>
        </p:txBody>
      </p:sp>
      <p:sp>
        <p:nvSpPr>
          <p:cNvPr id="9" name="Subtitle 2">
            <a:extLst>
              <a:ext uri="{FF2B5EF4-FFF2-40B4-BE49-F238E27FC236}">
                <a16:creationId xmlns:a16="http://schemas.microsoft.com/office/drawing/2014/main" id="{7C9024B2-64DB-4C57-B3C3-5F29A18DA4F0}"/>
              </a:ext>
            </a:extLst>
          </p:cNvPr>
          <p:cNvSpPr txBox="1">
            <a:spLocks/>
          </p:cNvSpPr>
          <p:nvPr/>
        </p:nvSpPr>
        <p:spPr>
          <a:xfrm>
            <a:off x="486340" y="940552"/>
            <a:ext cx="7940235" cy="5917448"/>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lnSpc>
                <a:spcPct val="150000"/>
              </a:lnSpc>
              <a:spcBef>
                <a:spcPts val="1200"/>
              </a:spcBef>
              <a:spcAft>
                <a:spcPts val="0"/>
              </a:spcAft>
              <a:buClrTx/>
              <a:buSzPct val="120000"/>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Threat from Product Substitution/Technology Development</a:t>
            </a:r>
          </a:p>
          <a:p>
            <a:pPr marR="0" lvl="0" algn="just" defTabSz="895350" rtl="0" eaLnBrk="1" fontAlgn="auto" latinLnBrk="0" hangingPunct="1">
              <a:lnSpc>
                <a:spcPct val="175000"/>
              </a:lnSpc>
              <a:spcBef>
                <a:spcPts val="1200"/>
              </a:spcBef>
              <a:spcAft>
                <a:spcPts val="0"/>
              </a:spcAft>
              <a:buClrTx/>
              <a:buSzPct val="120000"/>
              <a:buFont typeface="Wingdings" panose="05000000000000000000" pitchFamily="2" charset="2"/>
              <a:buChar char="Ø"/>
              <a:tabLst/>
              <a:defRPr/>
            </a:pPr>
            <a:r>
              <a:rPr kumimoji="0" lang="en-US"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Zinc Sulphate is moving into some markets that is currently occupied by copper sulphate, especially in agricultural applications. Zinc Sulphate being comparatively less toxic than copper sulphate as copper </a:t>
            </a:r>
            <a:r>
              <a:rPr lang="en-US" dirty="0">
                <a:solidFill>
                  <a:prstClr val="black"/>
                </a:solidFill>
              </a:rPr>
              <a:t>becomes toxic to animals due to skin absorption. Along with and economical protection, cost effectiveness also plays an important role in choosing the right fertilizer. The demand of Zinc Sulphate is anticipated to grow further in end user industries like agricultural and animal husbandry due to its use in animal feeds, agricultural sprays and fertilizers further it can also be used to control the moss growth on roofs. </a:t>
            </a:r>
          </a:p>
          <a:p>
            <a:pPr marL="0" marR="0" lvl="0" indent="0" algn="just" defTabSz="895350" rtl="0" eaLnBrk="1" fontAlgn="auto" latinLnBrk="0" hangingPunct="1">
              <a:lnSpc>
                <a:spcPct val="150000"/>
              </a:lnSpc>
              <a:spcBef>
                <a:spcPts val="1200"/>
              </a:spcBef>
              <a:spcAft>
                <a:spcPts val="0"/>
              </a:spcAft>
              <a:buClrTx/>
              <a:buSzPct val="120000"/>
              <a:buNone/>
              <a:tabLst/>
              <a:defRPr/>
            </a:pPr>
            <a:endPar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171450" marR="0" lvl="0" indent="-171450" algn="just" defTabSz="895350" rtl="0" eaLnBrk="1" fontAlgn="auto" latinLnBrk="0" hangingPunct="1">
              <a:lnSpc>
                <a:spcPct val="150000"/>
              </a:lnSpc>
              <a:spcBef>
                <a:spcPts val="1800"/>
              </a:spcBef>
              <a:spcAft>
                <a:spcPts val="0"/>
              </a:spcAft>
              <a:buClrTx/>
              <a:buSzPct val="120000"/>
              <a:buFont typeface="Wingdings" panose="05000000000000000000" pitchFamily="2" charset="2"/>
              <a:buChar char="Ø"/>
              <a:tabLst/>
              <a:defRPr/>
            </a:pP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85302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id="{92A4D8EC-4FA6-41CA-B83C-1198AB45A186}"/>
              </a:ext>
            </a:extLst>
          </p:cNvPr>
          <p:cNvSpPr/>
          <p:nvPr/>
        </p:nvSpPr>
        <p:spPr>
          <a:xfrm flipV="1">
            <a:off x="90318" y="3384626"/>
            <a:ext cx="309732" cy="230832"/>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3DDE9E4E-8702-4501-978B-FF90B0A676E7}"/>
              </a:ext>
            </a:extLst>
          </p:cNvPr>
          <p:cNvSpPr/>
          <p:nvPr/>
        </p:nvSpPr>
        <p:spPr>
          <a:xfrm>
            <a:off x="110638" y="790609"/>
            <a:ext cx="8523295" cy="1994093"/>
          </a:xfrm>
          <a:prstGeom prst="rect">
            <a:avLst/>
          </a:prstGeom>
          <a:solidFill>
            <a:schemeClr val="tx2">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bg1"/>
              </a:solidFill>
              <a:latin typeface="Veradana"/>
            </a:endParaRPr>
          </a:p>
        </p:txBody>
      </p:sp>
      <p:grpSp>
        <p:nvGrpSpPr>
          <p:cNvPr id="22" name="Group 21">
            <a:extLst>
              <a:ext uri="{FF2B5EF4-FFF2-40B4-BE49-F238E27FC236}">
                <a16:creationId xmlns:a16="http://schemas.microsoft.com/office/drawing/2014/main" id="{906D63E4-3E06-4F56-90E7-89829F740FE6}"/>
              </a:ext>
            </a:extLst>
          </p:cNvPr>
          <p:cNvGrpSpPr/>
          <p:nvPr/>
        </p:nvGrpSpPr>
        <p:grpSpPr>
          <a:xfrm>
            <a:off x="7209045" y="3463087"/>
            <a:ext cx="1775803" cy="2870979"/>
            <a:chOff x="5527170" y="3549226"/>
            <a:chExt cx="3401888" cy="2870979"/>
          </a:xfrm>
        </p:grpSpPr>
        <p:sp>
          <p:nvSpPr>
            <p:cNvPr id="23" name="TextBox 22">
              <a:extLst>
                <a:ext uri="{FF2B5EF4-FFF2-40B4-BE49-F238E27FC236}">
                  <a16:creationId xmlns:a16="http://schemas.microsoft.com/office/drawing/2014/main" id="{000854CA-ED9F-47F6-B3F6-9C3B65AB8056}"/>
                </a:ext>
              </a:extLst>
            </p:cNvPr>
            <p:cNvSpPr txBox="1"/>
            <p:nvPr/>
          </p:nvSpPr>
          <p:spPr>
            <a:xfrm>
              <a:off x="5527170" y="3549226"/>
              <a:ext cx="3401888" cy="2870979"/>
            </a:xfrm>
            <a:prstGeom prst="rect">
              <a:avLst/>
            </a:prstGeom>
            <a:solidFill>
              <a:schemeClr val="bg1"/>
            </a:solidFill>
            <a:ln w="19050">
              <a:solidFill>
                <a:schemeClr val="tx2">
                  <a:lumMod val="75000"/>
                </a:schemeClr>
              </a:solidFill>
            </a:ln>
            <a:effectLst/>
          </p:spPr>
          <p:txBody>
            <a:bodyPr wrap="square" rtlCol="0">
              <a:spAutoFit/>
            </a:bodyPr>
            <a:lstStyle/>
            <a:p>
              <a:pPr algn="ctr">
                <a:lnSpc>
                  <a:spcPts val="2200"/>
                </a:lnSpc>
              </a:pPr>
              <a:endParaRPr lang="en-US" altLang="ko-KR"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gn="ctr">
                <a:lnSpc>
                  <a:spcPts val="2200"/>
                </a:lnSpc>
              </a:pPr>
              <a:endParaRPr lang="en-US" altLang="ko-KR"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Review Period </a:t>
              </a:r>
            </a:p>
            <a:p>
              <a:pPr algn="ctr">
                <a:lnSpc>
                  <a:spcPts val="2200"/>
                </a:lnSpc>
              </a:pPr>
              <a:r>
                <a:rPr lang="en-US" altLang="ko-KR" sz="1050" b="1" dirty="0">
                  <a:solidFill>
                    <a:srgbClr val="1E5C61"/>
                  </a:solidFill>
                  <a:latin typeface="Verdana" panose="020B0604030504040204" pitchFamily="34" charset="0"/>
                  <a:ea typeface="Verdana" panose="020B0604030504040204" pitchFamily="34" charset="0"/>
                  <a:cs typeface="Verdana" panose="020B0604030504040204" pitchFamily="34" charset="0"/>
                </a:rPr>
                <a:t>2016 – 2019</a:t>
              </a: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Base Year </a:t>
              </a:r>
            </a:p>
            <a:p>
              <a:pPr algn="ctr">
                <a:lnSpc>
                  <a:spcPts val="2200"/>
                </a:lnSpc>
              </a:pPr>
              <a:r>
                <a:rPr lang="en-US" altLang="ko-KR" sz="1050" b="1" dirty="0">
                  <a:solidFill>
                    <a:srgbClr val="1E5C61"/>
                  </a:solidFill>
                  <a:latin typeface="Verdana" panose="020B0604030504040204" pitchFamily="34" charset="0"/>
                  <a:ea typeface="Verdana" panose="020B0604030504040204" pitchFamily="34" charset="0"/>
                  <a:cs typeface="Verdana" panose="020B0604030504040204" pitchFamily="34" charset="0"/>
                </a:rPr>
                <a:t>2020</a:t>
              </a: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Estimated Year</a:t>
              </a:r>
            </a:p>
            <a:p>
              <a:pPr algn="ctr">
                <a:lnSpc>
                  <a:spcPts val="2200"/>
                </a:lnSpc>
              </a:pPr>
              <a:r>
                <a:rPr lang="en-US" altLang="ko-KR" sz="1050" b="1" dirty="0">
                  <a:solidFill>
                    <a:srgbClr val="1E5C61"/>
                  </a:solidFill>
                  <a:latin typeface="Verdana" panose="020B0604030504040204" pitchFamily="34" charset="0"/>
                  <a:ea typeface="Verdana" panose="020B0604030504040204" pitchFamily="34" charset="0"/>
                  <a:cs typeface="Verdana" panose="020B0604030504040204" pitchFamily="34" charset="0"/>
                </a:rPr>
                <a:t>2021</a:t>
              </a: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Forecast Period </a:t>
              </a:r>
            </a:p>
            <a:p>
              <a:pPr algn="ctr">
                <a:lnSpc>
                  <a:spcPts val="2200"/>
                </a:lnSpc>
              </a:pPr>
              <a:r>
                <a:rPr lang="en-US" altLang="ko-KR" sz="1050" b="1" dirty="0">
                  <a:solidFill>
                    <a:srgbClr val="1E5C61"/>
                  </a:solidFill>
                  <a:latin typeface="Verdana" panose="020B0604030504040204" pitchFamily="34" charset="0"/>
                  <a:ea typeface="Verdana" panose="020B0604030504040204" pitchFamily="34" charset="0"/>
                  <a:cs typeface="Verdana" panose="020B0604030504040204" pitchFamily="34" charset="0"/>
                </a:rPr>
                <a:t>2022 – 2026</a:t>
              </a:r>
            </a:p>
          </p:txBody>
        </p:sp>
        <p:sp>
          <p:nvSpPr>
            <p:cNvPr id="24" name="Rectangle 23">
              <a:extLst>
                <a:ext uri="{FF2B5EF4-FFF2-40B4-BE49-F238E27FC236}">
                  <a16:creationId xmlns:a16="http://schemas.microsoft.com/office/drawing/2014/main" id="{755CFAAC-596D-4503-B88D-937A7EE98449}"/>
                </a:ext>
              </a:extLst>
            </p:cNvPr>
            <p:cNvSpPr/>
            <p:nvPr/>
          </p:nvSpPr>
          <p:spPr>
            <a:xfrm>
              <a:off x="6199414" y="3653101"/>
              <a:ext cx="2057400" cy="3578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100" b="1" dirty="0">
                  <a:solidFill>
                    <a:schemeClr val="bg1"/>
                  </a:solidFill>
                  <a:latin typeface="Montserrat" panose="02000505000000020004" pitchFamily="2" charset="0"/>
                  <a:cs typeface="Arial" panose="020B0604020202020204" pitchFamily="34" charset="0"/>
                </a:rPr>
                <a:t>Year Range</a:t>
              </a:r>
            </a:p>
          </p:txBody>
        </p:sp>
      </p:grpSp>
      <p:grpSp>
        <p:nvGrpSpPr>
          <p:cNvPr id="77" name="Group 76">
            <a:extLst>
              <a:ext uri="{FF2B5EF4-FFF2-40B4-BE49-F238E27FC236}">
                <a16:creationId xmlns:a16="http://schemas.microsoft.com/office/drawing/2014/main" id="{4E46B482-FA4C-4433-A9CA-DE61BBFD18BE}"/>
              </a:ext>
            </a:extLst>
          </p:cNvPr>
          <p:cNvGrpSpPr/>
          <p:nvPr/>
        </p:nvGrpSpPr>
        <p:grpSpPr>
          <a:xfrm>
            <a:off x="189541" y="3210925"/>
            <a:ext cx="6833559" cy="3451132"/>
            <a:chOff x="329241" y="3318875"/>
            <a:chExt cx="6833559" cy="3451132"/>
          </a:xfrm>
        </p:grpSpPr>
        <p:sp>
          <p:nvSpPr>
            <p:cNvPr id="2" name="Rectangle 1">
              <a:extLst>
                <a:ext uri="{FF2B5EF4-FFF2-40B4-BE49-F238E27FC236}">
                  <a16:creationId xmlns:a16="http://schemas.microsoft.com/office/drawing/2014/main" id="{936A46EE-0030-4C5D-824E-5F6F96C9F0F7}"/>
                </a:ext>
              </a:extLst>
            </p:cNvPr>
            <p:cNvSpPr/>
            <p:nvPr/>
          </p:nvSpPr>
          <p:spPr>
            <a:xfrm>
              <a:off x="329241" y="3318875"/>
              <a:ext cx="6833559" cy="345113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85A92658-3E00-4620-A22E-DDF7F50825FA}"/>
                </a:ext>
              </a:extLst>
            </p:cNvPr>
            <p:cNvSpPr txBox="1"/>
            <p:nvPr/>
          </p:nvSpPr>
          <p:spPr>
            <a:xfrm>
              <a:off x="5197414" y="3342605"/>
              <a:ext cx="1458308"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END USE</a:t>
              </a:r>
            </a:p>
          </p:txBody>
        </p:sp>
        <p:sp>
          <p:nvSpPr>
            <p:cNvPr id="30" name="TextBox 29">
              <a:extLst>
                <a:ext uri="{FF2B5EF4-FFF2-40B4-BE49-F238E27FC236}">
                  <a16:creationId xmlns:a16="http://schemas.microsoft.com/office/drawing/2014/main" id="{B7533D78-C03B-4DFE-93D5-755A282BE028}"/>
                </a:ext>
              </a:extLst>
            </p:cNvPr>
            <p:cNvSpPr txBox="1"/>
            <p:nvPr/>
          </p:nvSpPr>
          <p:spPr>
            <a:xfrm>
              <a:off x="2717593" y="3364321"/>
              <a:ext cx="1558818"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Type</a:t>
              </a:r>
            </a:p>
          </p:txBody>
        </p:sp>
        <p:sp>
          <p:nvSpPr>
            <p:cNvPr id="31" name="TextBox 30">
              <a:extLst>
                <a:ext uri="{FF2B5EF4-FFF2-40B4-BE49-F238E27FC236}">
                  <a16:creationId xmlns:a16="http://schemas.microsoft.com/office/drawing/2014/main" id="{0013527F-1364-49A2-B32D-E08DE730E676}"/>
                </a:ext>
              </a:extLst>
            </p:cNvPr>
            <p:cNvSpPr txBox="1"/>
            <p:nvPr/>
          </p:nvSpPr>
          <p:spPr>
            <a:xfrm>
              <a:off x="2572358" y="3613858"/>
              <a:ext cx="2378770" cy="479811"/>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Hydrous </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Anhydrous</a:t>
              </a:r>
            </a:p>
          </p:txBody>
        </p:sp>
        <p:cxnSp>
          <p:nvCxnSpPr>
            <p:cNvPr id="32" name="Straight Connector 31">
              <a:extLst>
                <a:ext uri="{FF2B5EF4-FFF2-40B4-BE49-F238E27FC236}">
                  <a16:creationId xmlns:a16="http://schemas.microsoft.com/office/drawing/2014/main" id="{D1BED479-011C-4852-B12C-A39EE6EA621D}"/>
                </a:ext>
              </a:extLst>
            </p:cNvPr>
            <p:cNvCxnSpPr>
              <a:cxnSpLocks/>
            </p:cNvCxnSpPr>
            <p:nvPr/>
          </p:nvCxnSpPr>
          <p:spPr>
            <a:xfrm flipV="1">
              <a:off x="2784590" y="3596311"/>
              <a:ext cx="1737360" cy="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6B21D77-4066-471C-BE24-EE02184360EA}"/>
                </a:ext>
              </a:extLst>
            </p:cNvPr>
            <p:cNvSpPr txBox="1"/>
            <p:nvPr/>
          </p:nvSpPr>
          <p:spPr>
            <a:xfrm>
              <a:off x="2751691" y="4404728"/>
              <a:ext cx="1458308"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GRADE</a:t>
              </a:r>
            </a:p>
          </p:txBody>
        </p:sp>
        <p:sp>
          <p:nvSpPr>
            <p:cNvPr id="40" name="TextBox 39">
              <a:extLst>
                <a:ext uri="{FF2B5EF4-FFF2-40B4-BE49-F238E27FC236}">
                  <a16:creationId xmlns:a16="http://schemas.microsoft.com/office/drawing/2014/main" id="{CCCEED21-3338-422A-B942-E6BAD4E01D50}"/>
                </a:ext>
              </a:extLst>
            </p:cNvPr>
            <p:cNvSpPr txBox="1"/>
            <p:nvPr/>
          </p:nvSpPr>
          <p:spPr>
            <a:xfrm>
              <a:off x="2630632" y="4591424"/>
              <a:ext cx="1858513" cy="479811"/>
            </a:xfrm>
            <a:prstGeom prst="rect">
              <a:avLst/>
            </a:prstGeom>
            <a:noFill/>
          </p:spPr>
          <p:txBody>
            <a:bodyPr wrap="square" rtlCol="0">
              <a:spAutoFit/>
            </a:bodyPr>
            <a:lstStyle/>
            <a:p>
              <a:pPr marL="9144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Industrial Grade</a:t>
              </a:r>
            </a:p>
            <a:p>
              <a:pPr marL="9144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Reagent Grade</a:t>
              </a:r>
            </a:p>
          </p:txBody>
        </p:sp>
        <p:sp>
          <p:nvSpPr>
            <p:cNvPr id="70" name="Rectangle 69">
              <a:extLst>
                <a:ext uri="{FF2B5EF4-FFF2-40B4-BE49-F238E27FC236}">
                  <a16:creationId xmlns:a16="http://schemas.microsoft.com/office/drawing/2014/main" id="{524F9E40-1125-4E7F-A937-B9134D32A682}"/>
                </a:ext>
              </a:extLst>
            </p:cNvPr>
            <p:cNvSpPr/>
            <p:nvPr/>
          </p:nvSpPr>
          <p:spPr>
            <a:xfrm>
              <a:off x="4851361" y="3463087"/>
              <a:ext cx="343235" cy="25843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a:extLst>
                <a:ext uri="{FF2B5EF4-FFF2-40B4-BE49-F238E27FC236}">
                  <a16:creationId xmlns:a16="http://schemas.microsoft.com/office/drawing/2014/main" id="{7FAF9601-F412-47B7-9983-4C505D431AA1}"/>
                </a:ext>
              </a:extLst>
            </p:cNvPr>
            <p:cNvCxnSpPr>
              <a:cxnSpLocks/>
            </p:cNvCxnSpPr>
            <p:nvPr/>
          </p:nvCxnSpPr>
          <p:spPr>
            <a:xfrm flipV="1">
              <a:off x="5218923" y="3572077"/>
              <a:ext cx="1645920" cy="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8419F2C-A82D-433C-852A-D3374B2B5995}"/>
                </a:ext>
              </a:extLst>
            </p:cNvPr>
            <p:cNvSpPr txBox="1"/>
            <p:nvPr/>
          </p:nvSpPr>
          <p:spPr>
            <a:xfrm>
              <a:off x="5018125" y="3511274"/>
              <a:ext cx="2094219" cy="1518557"/>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Agriculture</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Animal Husbandry</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Healthcare</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Industrial</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Chemicals</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Leather and Textiles</a:t>
              </a:r>
            </a:p>
            <a:p>
              <a:pPr marL="171450" indent="-171450">
                <a:lnSpc>
                  <a:spcPct val="150000"/>
                </a:lnSpc>
                <a:buFont typeface="Wingdings" panose="05000000000000000000" pitchFamily="2" charset="2"/>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Others</a:t>
              </a:r>
            </a:p>
          </p:txBody>
        </p:sp>
        <p:cxnSp>
          <p:nvCxnSpPr>
            <p:cNvPr id="25" name="Straight Connector 24">
              <a:extLst>
                <a:ext uri="{FF2B5EF4-FFF2-40B4-BE49-F238E27FC236}">
                  <a16:creationId xmlns:a16="http://schemas.microsoft.com/office/drawing/2014/main" id="{8B709E4D-FF1F-4BE9-A416-EF307C1FD0FF}"/>
                </a:ext>
              </a:extLst>
            </p:cNvPr>
            <p:cNvCxnSpPr>
              <a:cxnSpLocks/>
            </p:cNvCxnSpPr>
            <p:nvPr/>
          </p:nvCxnSpPr>
          <p:spPr>
            <a:xfrm flipV="1">
              <a:off x="3249565" y="5591545"/>
              <a:ext cx="1737360" cy="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EF7A043-383D-44DE-AA81-818E7903F845}"/>
                </a:ext>
              </a:extLst>
            </p:cNvPr>
            <p:cNvSpPr txBox="1"/>
            <p:nvPr/>
          </p:nvSpPr>
          <p:spPr>
            <a:xfrm>
              <a:off x="3453104" y="5312019"/>
              <a:ext cx="1458308"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COUNTRY</a:t>
              </a:r>
            </a:p>
          </p:txBody>
        </p:sp>
        <p:sp>
          <p:nvSpPr>
            <p:cNvPr id="27" name="TextBox 26">
              <a:extLst>
                <a:ext uri="{FF2B5EF4-FFF2-40B4-BE49-F238E27FC236}">
                  <a16:creationId xmlns:a16="http://schemas.microsoft.com/office/drawing/2014/main" id="{5D9DE818-9029-41AA-BD5D-8856BCBB6AB5}"/>
                </a:ext>
              </a:extLst>
            </p:cNvPr>
            <p:cNvSpPr txBox="1"/>
            <p:nvPr/>
          </p:nvSpPr>
          <p:spPr>
            <a:xfrm>
              <a:off x="3617670" y="5584904"/>
              <a:ext cx="1858513" cy="1103059"/>
            </a:xfrm>
            <a:prstGeom prst="rect">
              <a:avLst/>
            </a:prstGeom>
            <a:noFill/>
          </p:spPr>
          <p:txBody>
            <a:bodyPr wrap="square" rtlCol="0">
              <a:spAutoFit/>
            </a:bodyPr>
            <a:lstStyle/>
            <a:p>
              <a:pPr marL="9144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Indonesia</a:t>
              </a:r>
            </a:p>
            <a:p>
              <a:pPr marL="9144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Vietnam </a:t>
              </a:r>
            </a:p>
            <a:p>
              <a:pPr marL="9144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Malaysia</a:t>
              </a:r>
            </a:p>
            <a:p>
              <a:pPr marL="9144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Philippines</a:t>
              </a:r>
            </a:p>
            <a:p>
              <a:pPr marL="91440" indent="-171450">
                <a:lnSpc>
                  <a:spcPct val="150000"/>
                </a:lnSpc>
                <a:buFont typeface="Arial" panose="020B0604020202020204" pitchFamily="34" charset="0"/>
                <a:buChar char="•"/>
              </a:pPr>
              <a:r>
                <a:rPr lang="en-US" sz="9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Thailand</a:t>
              </a:r>
            </a:p>
          </p:txBody>
        </p:sp>
      </p:grpSp>
      <p:sp>
        <p:nvSpPr>
          <p:cNvPr id="4" name="Rectangle 3">
            <a:extLst>
              <a:ext uri="{FF2B5EF4-FFF2-40B4-BE49-F238E27FC236}">
                <a16:creationId xmlns:a16="http://schemas.microsoft.com/office/drawing/2014/main" id="{F9D79E48-8DC8-40FD-8AD9-AD984BB6B352}"/>
              </a:ext>
            </a:extLst>
          </p:cNvPr>
          <p:cNvSpPr/>
          <p:nvPr/>
        </p:nvSpPr>
        <p:spPr>
          <a:xfrm>
            <a:off x="34796" y="885625"/>
            <a:ext cx="297308" cy="154149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54A487D-364E-4305-BD6B-A8A03450B17A}"/>
              </a:ext>
            </a:extLst>
          </p:cNvPr>
          <p:cNvSpPr/>
          <p:nvPr/>
        </p:nvSpPr>
        <p:spPr>
          <a:xfrm>
            <a:off x="350824" y="752670"/>
            <a:ext cx="8283110" cy="2240998"/>
          </a:xfrm>
          <a:prstGeom prst="rect">
            <a:avLst/>
          </a:prstGeom>
        </p:spPr>
        <p:txBody>
          <a:bodyPr wrap="square">
            <a:spAutoFit/>
          </a:bodyPr>
          <a:lstStyle/>
          <a:p>
            <a:pPr algn="just">
              <a:lnSpc>
                <a:spcPct val="150000"/>
              </a:lnSpc>
            </a:pPr>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Copper sulphate or CuSO4 in an inorganic compound that combines copper and sulphate.  In the liquid or powdered form, it is commonly called basic copper sulphate, tri – basic copper sulphate, or CP basic sulphate. In the solid form, crystal shaped stone is formed which is commonly known as pentahydrate or blue stone or blue vitriol for its blue color. In the solid form, it is mostly used as a raw material for producing other copper salts. It is a multipurpose chemical with large number of uses in industries as it has in agriculture. Copper Sulphate is having its end use in major industries like agriculture and pharmaceutical industry. Besides, it also finds extensive applications in several other fields like coatings, adhesives &amp; sealant industries, construction industry, chemical industry, and others. Due to its ideal properties, it is often used in the pharmaceutical industry as an anti-malaria agent, antiseptic and germicide against fungus infections. </a:t>
            </a:r>
          </a:p>
        </p:txBody>
      </p:sp>
      <p:sp>
        <p:nvSpPr>
          <p:cNvPr id="18" name="Text Placeholder 5">
            <a:extLst>
              <a:ext uri="{FF2B5EF4-FFF2-40B4-BE49-F238E27FC236}">
                <a16:creationId xmlns:a16="http://schemas.microsoft.com/office/drawing/2014/main" id="{AA30CFDE-4404-4611-AD19-CEF4422F42E0}"/>
              </a:ext>
            </a:extLst>
          </p:cNvPr>
          <p:cNvSpPr txBox="1">
            <a:spLocks/>
          </p:cNvSpPr>
          <p:nvPr/>
        </p:nvSpPr>
        <p:spPr>
          <a:xfrm>
            <a:off x="90318" y="3016575"/>
            <a:ext cx="2277874" cy="368051"/>
          </a:xfrm>
          <a:prstGeom prst="rect">
            <a:avLst/>
          </a:prstGeom>
          <a:solidFill>
            <a:schemeClr val="tx2">
              <a:lumMod val="60000"/>
              <a:lumOff val="40000"/>
            </a:schemeClr>
          </a:solidFill>
          <a:ln>
            <a:noFill/>
          </a:ln>
          <a:effectLst/>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spc="3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US" sz="1400" spc="0" dirty="0">
                <a:solidFill>
                  <a:schemeClr val="bg1"/>
                </a:solidFill>
                <a:latin typeface="Veradana"/>
              </a:rPr>
              <a:t>Market Segmentation</a:t>
            </a:r>
          </a:p>
        </p:txBody>
      </p:sp>
      <p:pic>
        <p:nvPicPr>
          <p:cNvPr id="28" name="Picture 27" descr="A picture containing snow, mountain, outdoor&#10;&#10;Description automatically generated">
            <a:extLst>
              <a:ext uri="{FF2B5EF4-FFF2-40B4-BE49-F238E27FC236}">
                <a16:creationId xmlns:a16="http://schemas.microsoft.com/office/drawing/2014/main" id="{8044F1C8-0B33-40A3-A9BD-1D10204C4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8" y="3915134"/>
            <a:ext cx="2148078" cy="1864535"/>
          </a:xfrm>
          <a:prstGeom prst="rect">
            <a:avLst/>
          </a:prstGeom>
        </p:spPr>
      </p:pic>
      <p:sp>
        <p:nvSpPr>
          <p:cNvPr id="29" name="Text Placeholder 5">
            <a:extLst>
              <a:ext uri="{FF2B5EF4-FFF2-40B4-BE49-F238E27FC236}">
                <a16:creationId xmlns:a16="http://schemas.microsoft.com/office/drawing/2014/main" id="{F2DA96F7-1836-4C7C-B3A2-524D73114087}"/>
              </a:ext>
            </a:extLst>
          </p:cNvPr>
          <p:cNvSpPr txBox="1">
            <a:spLocks/>
          </p:cNvSpPr>
          <p:nvPr/>
        </p:nvSpPr>
        <p:spPr>
          <a:xfrm>
            <a:off x="110638" y="-17026"/>
            <a:ext cx="7863840" cy="877565"/>
          </a:xfrm>
          <a:prstGeom prst="rect">
            <a:avLst/>
          </a:prstGeom>
          <a:noFill/>
        </p:spPr>
        <p:txBody>
          <a:bodyPr vert="horz" wrap="square" lIns="91440" tIns="45720" rIns="91440" bIns="45720" rtlCol="0" anchor="ctr">
            <a:spAutoFit/>
          </a:bodyPr>
          <a:lstStyle>
            <a:defPPr>
              <a:defRPr lang="en-US"/>
            </a:defPPr>
            <a:lvl1pPr marR="0" lvl="0" indent="0" defTabSz="457200" fontAlgn="auto">
              <a:lnSpc>
                <a:spcPts val="1700"/>
              </a:lnSpc>
              <a:spcBef>
                <a:spcPct val="0"/>
              </a:spcBef>
              <a:spcAft>
                <a:spcPts val="0"/>
              </a:spcAft>
              <a:buClrTx/>
              <a:buSzTx/>
              <a:buFontTx/>
              <a:buNone/>
              <a:tabLst/>
              <a:defRPr kumimoji="0" sz="1400" b="1" i="0" u="none" strike="noStrike" cap="none" spc="0" normalizeH="0" baseline="0">
                <a:ln>
                  <a:noFill/>
                </a:ln>
                <a:solidFill>
                  <a:prstClr val="black"/>
                </a:solidFill>
                <a:effectLst/>
                <a:uLnTx/>
                <a:uFillTx/>
                <a:latin typeface="Arial" panose="020B0604020202020204" pitchFamily="34" charset="0"/>
                <a:ea typeface="+mj-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Scope of Report</a:t>
            </a:r>
          </a:p>
          <a:p>
            <a:r>
              <a:rPr lang="en-US" dirty="0"/>
              <a:t>Product of Interest (POI): Copper Sulphate</a:t>
            </a:r>
          </a:p>
        </p:txBody>
      </p:sp>
    </p:spTree>
    <p:extLst>
      <p:ext uri="{BB962C8B-B14F-4D97-AF65-F5344CB8AC3E}">
        <p14:creationId xmlns:p14="http://schemas.microsoft.com/office/powerpoint/2010/main" val="19137791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6616F3-FF0B-4ADA-8870-1CA10EF417E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9144000" cy="68580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1" y="5317240"/>
            <a:ext cx="9143999" cy="744836"/>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450"/>
              </a:spcAft>
              <a:buClrTx/>
              <a:buSzTx/>
              <a:buFont typeface="Arial" panose="020B0604020202020204" pitchFamily="34" charset="0"/>
              <a:buNone/>
              <a:tabLst/>
              <a:defRPr/>
            </a:pPr>
            <a:r>
              <a:rPr kumimoji="0" lang="en-US" sz="3100" b="1" i="0" u="none" strike="noStrike" kern="1200" cap="none" spc="-102" normalizeH="0" baseline="0" noProof="0" dirty="0">
                <a:ln>
                  <a:noFill/>
                </a:ln>
                <a:solidFill>
                  <a:prstClr val="black">
                    <a:lumMod val="85000"/>
                    <a:lumOff val="15000"/>
                  </a:prstClr>
                </a:solidFill>
                <a:effectLst>
                  <a:outerShdw blurRad="38100" dist="38100" dir="2700000" algn="tl">
                    <a:srgbClr val="000000">
                      <a:alpha val="43137"/>
                    </a:srgbClr>
                  </a:outerShdw>
                </a:effectLst>
                <a:uLnTx/>
                <a:uFillTx/>
                <a:latin typeface="Calibri Light" panose="020F0302020204030204"/>
                <a:ea typeface="+mn-ea"/>
                <a:cs typeface="+mn-cs"/>
              </a:rPr>
              <a:t>Market Trends &amp; Developments</a:t>
            </a:r>
          </a:p>
        </p:txBody>
      </p:sp>
    </p:spTree>
    <p:extLst>
      <p:ext uri="{BB962C8B-B14F-4D97-AF65-F5344CB8AC3E}">
        <p14:creationId xmlns:p14="http://schemas.microsoft.com/office/powerpoint/2010/main" val="7967033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0C2782C-35D0-4644-A529-E83111514A6B}"/>
              </a:ext>
            </a:extLst>
          </p:cNvPr>
          <p:cNvSpPr txBox="1">
            <a:spLocks/>
          </p:cNvSpPr>
          <p:nvPr/>
        </p:nvSpPr>
        <p:spPr>
          <a:xfrm>
            <a:off x="205740" y="270771"/>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Trends &amp; Developments</a:t>
            </a:r>
          </a:p>
        </p:txBody>
      </p:sp>
      <p:sp>
        <p:nvSpPr>
          <p:cNvPr id="13" name="Subtitle 2">
            <a:extLst>
              <a:ext uri="{FF2B5EF4-FFF2-40B4-BE49-F238E27FC236}">
                <a16:creationId xmlns:a16="http://schemas.microsoft.com/office/drawing/2014/main" id="{B18A4EBF-6A42-4E2C-9505-606246BC1526}"/>
              </a:ext>
            </a:extLst>
          </p:cNvPr>
          <p:cNvSpPr txBox="1">
            <a:spLocks/>
          </p:cNvSpPr>
          <p:nvPr/>
        </p:nvSpPr>
        <p:spPr>
          <a:xfrm>
            <a:off x="400203" y="558630"/>
            <a:ext cx="7988424" cy="6133717"/>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spcBef>
                <a:spcPts val="0"/>
              </a:spcBef>
              <a:spcAft>
                <a:spcPts val="0"/>
              </a:spcAft>
              <a:buClrTx/>
              <a:buSzPct val="120000"/>
              <a:buFontTx/>
              <a:buNone/>
              <a:tabLst/>
              <a:defRPr/>
            </a:pPr>
            <a:endPar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Escalating demand </a:t>
            </a:r>
            <a:r>
              <a:rPr lang="en-IN" b="1" dirty="0">
                <a:solidFill>
                  <a:prstClr val="black"/>
                </a:solidFill>
              </a:rPr>
              <a:t>for Animal Feed </a:t>
            </a:r>
          </a:p>
          <a:p>
            <a:pPr marR="0" lvl="0" algn="just" defTabSz="895350" rtl="0" eaLnBrk="1" fontAlgn="auto" latinLnBrk="0" hangingPunct="1">
              <a:spcBef>
                <a:spcPts val="0"/>
              </a:spcBef>
              <a:spcAft>
                <a:spcPts val="0"/>
              </a:spcAft>
              <a:buClrTx/>
              <a:buSzPct val="120000"/>
              <a:buFont typeface="Wingdings" panose="05000000000000000000" pitchFamily="2" charset="2"/>
              <a:buChar char="Ø"/>
              <a:tabLst/>
              <a:defRPr/>
            </a:pPr>
            <a:r>
              <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 order to address the ever-growing demand for food, animal husbandry have been observed significant growth in recent years. This is </a:t>
            </a:r>
            <a:r>
              <a:rPr lang="en-IN" dirty="0">
                <a:solidFill>
                  <a:prstClr val="black"/>
                </a:solidFill>
              </a:rPr>
              <a:t>directly driving the copper sulphate across Southeast Asia which is widely used in animal feed as a basic nutritional supplement to treat copper deficiency in livestock. It is being added in animal’s diet in salt and other animal licks which mainly helps in fattening of pigs and broiler chickens by stimulation appetite. It </a:t>
            </a:r>
            <a:r>
              <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is being consumed widely in many countries like Indonesia, Vietnam and others across the Southeast Asia as it also offers the lesser requirement of copper ions dosage by nearly 60% and </a:t>
            </a:r>
            <a:r>
              <a:rPr kumimoji="0" lang="en-IN" sz="100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henc</a:t>
            </a:r>
            <a:r>
              <a:rPr lang="en-IN" dirty="0">
                <a:solidFill>
                  <a:prstClr val="black"/>
                </a:solidFill>
              </a:rPr>
              <a:t>e significantly reduce cost as well as poisonous effects associated with copper ions. T</a:t>
            </a:r>
            <a:r>
              <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his will further drive the consumption of copper sulphate</a:t>
            </a:r>
            <a:r>
              <a:rPr lang="en-IN" dirty="0">
                <a:solidFill>
                  <a:prstClr val="black"/>
                </a:solidFill>
              </a:rPr>
              <a:t> </a:t>
            </a:r>
            <a:r>
              <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 coming years following surge in population and food demand. </a:t>
            </a:r>
          </a:p>
          <a:p>
            <a:pPr marR="0" lvl="0" algn="just" defTabSz="895350" rtl="0" eaLnBrk="1" fontAlgn="auto" latinLnBrk="0" hangingPunct="1">
              <a:spcBef>
                <a:spcPts val="0"/>
              </a:spcBef>
              <a:spcAft>
                <a:spcPts val="0"/>
              </a:spcAft>
              <a:buClrTx/>
              <a:buSzPct val="120000"/>
              <a:buFont typeface="Wingdings" panose="05000000000000000000" pitchFamily="2" charset="2"/>
              <a:buChar char="Ø"/>
              <a:tabLst/>
              <a:defRPr/>
            </a:pPr>
            <a:endPar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Market Penetration </a:t>
            </a:r>
          </a:p>
          <a:p>
            <a:pPr marR="0" lvl="0" algn="just" defTabSz="895350" rtl="0" eaLnBrk="1" fontAlgn="auto" latinLnBrk="0" hangingPunct="1">
              <a:spcBef>
                <a:spcPts val="0"/>
              </a:spcBef>
              <a:spcAft>
                <a:spcPts val="0"/>
              </a:spcAft>
              <a:buClrTx/>
              <a:buSzPct val="120000"/>
              <a:buFont typeface="Wingdings" panose="05000000000000000000" pitchFamily="2" charset="2"/>
              <a:buChar char="Ø"/>
              <a:tabLst/>
              <a:defRPr/>
            </a:pP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Companies are focusing on expanding their market reach and penetration across </a:t>
            </a:r>
            <a:r>
              <a:rPr lang="en-IN" dirty="0">
                <a:solidFill>
                  <a:prstClr val="black"/>
                </a:solidFill>
              </a:rPr>
              <a:t>various countries across Southeast Asia </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due to strong competition from other players.  Further, companies are offering lucrative incentives and schemes to dealers and distributors to boost their product sales. For instance, five percent cash discount is given to dealers on the marked dealer price coupled with several other offers derived for the dealers and stockiest varying from region to region. Companies are pushing their products by giving complete solution to end users, which include product cost, </a:t>
            </a:r>
            <a:r>
              <a:rPr kumimoji="0" lang="en-IN" sz="10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labor</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cost etc, which aids companies to develop their eco system of products as well as distribution. For example,  </a:t>
            </a:r>
            <a:r>
              <a:rPr kumimoji="0" lang="en-IN" sz="10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Buildmore</a:t>
            </a:r>
            <a:r>
              <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Enterprise Co. Ltd., one of the leading copper sulphate manufacturer also started the distribution of Cargill's raw materials for food and supplements in 2020. </a:t>
            </a:r>
            <a:endPar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R="0" lvl="0" algn="just" defTabSz="895350" rtl="0" eaLnBrk="1" fontAlgn="auto" latinLnBrk="0" hangingPunct="1">
              <a:spcBef>
                <a:spcPts val="0"/>
              </a:spcBef>
              <a:spcAft>
                <a:spcPts val="0"/>
              </a:spcAft>
              <a:buClrTx/>
              <a:buSzPct val="120000"/>
              <a:buFont typeface="Wingdings" panose="05000000000000000000" pitchFamily="2" charset="2"/>
              <a:buChar char="Ø"/>
              <a:tabLst/>
              <a:defRPr/>
            </a:pPr>
            <a:endPar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None/>
              <a:tabLst/>
              <a:defRPr/>
            </a:pP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410858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0C2782C-35D0-4644-A529-E83111514A6B}"/>
              </a:ext>
            </a:extLst>
          </p:cNvPr>
          <p:cNvSpPr txBox="1">
            <a:spLocks/>
          </p:cNvSpPr>
          <p:nvPr/>
        </p:nvSpPr>
        <p:spPr>
          <a:xfrm>
            <a:off x="205740" y="270771"/>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Trends &amp; Developments</a:t>
            </a:r>
          </a:p>
        </p:txBody>
      </p:sp>
      <p:sp>
        <p:nvSpPr>
          <p:cNvPr id="13" name="Subtitle 2">
            <a:extLst>
              <a:ext uri="{FF2B5EF4-FFF2-40B4-BE49-F238E27FC236}">
                <a16:creationId xmlns:a16="http://schemas.microsoft.com/office/drawing/2014/main" id="{B18A4EBF-6A42-4E2C-9505-606246BC1526}"/>
              </a:ext>
            </a:extLst>
          </p:cNvPr>
          <p:cNvSpPr txBox="1">
            <a:spLocks/>
          </p:cNvSpPr>
          <p:nvPr/>
        </p:nvSpPr>
        <p:spPr>
          <a:xfrm>
            <a:off x="400201" y="558631"/>
            <a:ext cx="5006685" cy="6028598"/>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895350" rtl="0" eaLnBrk="1" fontAlgn="auto" latinLnBrk="0" hangingPunct="1">
              <a:spcBef>
                <a:spcPts val="0"/>
              </a:spcBef>
              <a:spcAft>
                <a:spcPts val="0"/>
              </a:spcAft>
              <a:buClrTx/>
              <a:buSzPct val="120000"/>
              <a:buFontTx/>
              <a:buNone/>
              <a:tabLst/>
              <a:defRPr/>
            </a:pPr>
            <a:endPar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Widespread Adoption of Organic Farming </a:t>
            </a:r>
          </a:p>
          <a:p>
            <a:pPr marR="0" lvl="0" algn="just" defTabSz="895350" rtl="0" eaLnBrk="1" fontAlgn="auto" latinLnBrk="0" hangingPunct="1">
              <a:spcBef>
                <a:spcPts val="0"/>
              </a:spcBef>
              <a:spcAft>
                <a:spcPts val="0"/>
              </a:spcAft>
              <a:buClrTx/>
              <a:buSzPct val="120000"/>
              <a:buFont typeface="Wingdings" panose="05000000000000000000" pitchFamily="2" charset="2"/>
              <a:buChar char="Ø"/>
              <a:tabLst/>
              <a:defRPr/>
            </a:pPr>
            <a:r>
              <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Organic farming depends on sustainable techniques to enhance soil fertility and crop yield. Organic farming uses crop rotations, crop residues, animal manure, off-farm organic waste, mineral grade rock additives and biological system of nutrient mobilization and plant protection.</a:t>
            </a:r>
          </a:p>
          <a:p>
            <a:pPr marR="0" lvl="0" algn="just" defTabSz="895350" rtl="0" eaLnBrk="1" fontAlgn="auto" latinLnBrk="0" hangingPunct="1">
              <a:spcBef>
                <a:spcPts val="0"/>
              </a:spcBef>
              <a:spcAft>
                <a:spcPts val="0"/>
              </a:spcAft>
              <a:buClrTx/>
              <a:buSzPct val="120000"/>
              <a:buFont typeface="Wingdings" panose="05000000000000000000" pitchFamily="2" charset="2"/>
              <a:buChar char="Ø"/>
              <a:tabLst/>
              <a:defRPr/>
            </a:pPr>
            <a:r>
              <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As of 2020, the area under organic agriculture across the Asia was about 6.2 million hectares which Philippines holding the largest share of nearly 72% followed by Vietnam and Thailand with anticipated higher growth across these countries in forthcoming years. Additionally, the Institute for Sustainable Agricultural Communities (ISAC) of Thailand encouraging organic farming in the country which is expected to reach 208,000 hectares by 2022. </a:t>
            </a:r>
          </a:p>
          <a:p>
            <a:pPr marR="0" lvl="0" algn="just" defTabSz="895350" rtl="0" eaLnBrk="1" fontAlgn="auto" latinLnBrk="0" hangingPunct="1">
              <a:spcBef>
                <a:spcPts val="0"/>
              </a:spcBef>
              <a:spcAft>
                <a:spcPts val="0"/>
              </a:spcAft>
              <a:buClrTx/>
              <a:buSzPct val="120000"/>
              <a:buFont typeface="Wingdings" panose="05000000000000000000" pitchFamily="2" charset="2"/>
              <a:buChar char="Ø"/>
              <a:tabLst/>
              <a:defRPr/>
            </a:pPr>
            <a:r>
              <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Consequently, growing interest in organic farming, which utilizes organic nutrients to ensure high yields and maintain soil health also consume copper sulphate as an essential fungicide backed by its ability to kill fungi, algae and other </a:t>
            </a:r>
            <a:r>
              <a:rPr lang="en-IN" dirty="0">
                <a:solidFill>
                  <a:prstClr val="black"/>
                </a:solidFill>
              </a:rPr>
              <a:t>pests via their membrane disruption.</a:t>
            </a:r>
            <a:r>
              <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All these factors are expected to support growth of copper sulphate across different farming techniques and methods in the region.</a:t>
            </a:r>
          </a:p>
          <a:p>
            <a:pPr marR="0" lvl="0" algn="just" defTabSz="895350" rtl="0" eaLnBrk="1" fontAlgn="auto" latinLnBrk="0" hangingPunct="1">
              <a:spcBef>
                <a:spcPts val="0"/>
              </a:spcBef>
              <a:spcAft>
                <a:spcPts val="0"/>
              </a:spcAft>
              <a:buClrTx/>
              <a:buSzPct val="120000"/>
              <a:buFont typeface="Wingdings" panose="05000000000000000000" pitchFamily="2" charset="2"/>
              <a:buChar char="Ø"/>
              <a:tabLst/>
              <a:defRPr/>
            </a:pPr>
            <a:endParaRPr kumimoji="0" lang="en-IN" sz="100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895350" rtl="0" eaLnBrk="1" fontAlgn="auto" latinLnBrk="0" hangingPunct="1">
              <a:spcBef>
                <a:spcPts val="0"/>
              </a:spcBef>
              <a:spcAft>
                <a:spcPts val="0"/>
              </a:spcAft>
              <a:buClrTx/>
              <a:buSzPct val="120000"/>
              <a:buNone/>
              <a:tabLst/>
              <a:defRPr/>
            </a:pPr>
            <a:endPar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32EAF8F5-4A09-4265-975F-BC74A7314B12}"/>
              </a:ext>
            </a:extLst>
          </p:cNvPr>
          <p:cNvSpPr txBox="1"/>
          <p:nvPr/>
        </p:nvSpPr>
        <p:spPr>
          <a:xfrm>
            <a:off x="5494053" y="1799807"/>
            <a:ext cx="3657484" cy="522900"/>
          </a:xfrm>
          <a:prstGeom prst="rect">
            <a:avLst/>
          </a:prstGeom>
          <a:noFill/>
        </p:spPr>
        <p:txBody>
          <a:bodyPr wrap="square" rtlCol="0">
            <a:spAutoFit/>
          </a:bodyPr>
          <a:lstStyle/>
          <a:p>
            <a:pPr fontAlgn="base">
              <a:lnSpc>
                <a:spcPct val="150000"/>
              </a:lnSpc>
              <a:spcBef>
                <a:spcPct val="0"/>
              </a:spcBef>
              <a:spcAft>
                <a:spcPct val="0"/>
              </a:spcAft>
            </a:pPr>
            <a:r>
              <a:rPr lang="en-US" sz="1000" b="1" dirty="0">
                <a:latin typeface="Verdana" panose="020B0604030504040204" pitchFamily="34" charset="0"/>
                <a:ea typeface="Verdana" panose="020B0604030504040204" pitchFamily="34" charset="0"/>
                <a:cs typeface="Verdana" panose="020B0604030504040204" pitchFamily="34" charset="0"/>
              </a:rPr>
              <a:t>Agricultural Land Under Organic Farming, By Country, Hectares</a:t>
            </a:r>
          </a:p>
        </p:txBody>
      </p:sp>
      <p:sp>
        <p:nvSpPr>
          <p:cNvPr id="6" name="TextBox 5">
            <a:extLst>
              <a:ext uri="{FF2B5EF4-FFF2-40B4-BE49-F238E27FC236}">
                <a16:creationId xmlns:a16="http://schemas.microsoft.com/office/drawing/2014/main" id="{68C30D78-9E03-4DC2-BD93-BB13C6027D8D}"/>
              </a:ext>
            </a:extLst>
          </p:cNvPr>
          <p:cNvSpPr txBox="1"/>
          <p:nvPr/>
        </p:nvSpPr>
        <p:spPr>
          <a:xfrm>
            <a:off x="6000597" y="4868272"/>
            <a:ext cx="3150940" cy="298287"/>
          </a:xfrm>
          <a:prstGeom prst="rect">
            <a:avLst/>
          </a:prstGeom>
          <a:noFill/>
        </p:spPr>
        <p:txBody>
          <a:bodyPr wrap="square" rtlCol="0">
            <a:spAutoFit/>
          </a:bodyPr>
          <a:lstStyle/>
          <a:p>
            <a:pPr algn="just" fontAlgn="base">
              <a:lnSpc>
                <a:spcPct val="200000"/>
              </a:lnSpc>
              <a:spcBef>
                <a:spcPct val="0"/>
              </a:spcBef>
              <a:spcAft>
                <a:spcPct val="0"/>
              </a:spcAft>
            </a:pPr>
            <a:r>
              <a:rPr lang="en-US" sz="800" i="1" dirty="0">
                <a:solidFill>
                  <a:srgbClr val="7F7F7F"/>
                </a:solidFill>
                <a:latin typeface="Verdana" panose="020B0604030504040204" pitchFamily="34" charset="0"/>
                <a:ea typeface="Verdana" panose="020B0604030504040204" pitchFamily="34" charset="0"/>
                <a:cs typeface="Verdana" panose="020B0604030504040204" pitchFamily="34" charset="0"/>
              </a:rPr>
              <a:t>Source: </a:t>
            </a: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Research Institute of Organic Agriculture (</a:t>
            </a:r>
            <a:r>
              <a:rPr lang="en-IN" sz="800" i="1" dirty="0" err="1">
                <a:solidFill>
                  <a:srgbClr val="7F7F7F"/>
                </a:solidFill>
                <a:latin typeface="Verdana" panose="020B0604030504040204" pitchFamily="34" charset="0"/>
                <a:ea typeface="Verdana" panose="020B0604030504040204" pitchFamily="34" charset="0"/>
                <a:cs typeface="Verdana" panose="020B0604030504040204" pitchFamily="34" charset="0"/>
              </a:rPr>
              <a:t>FiBL</a:t>
            </a:r>
            <a:r>
              <a:rPr lang="en-IN" sz="800" i="1" dirty="0">
                <a:solidFill>
                  <a:srgbClr val="7F7F7F"/>
                </a:solidFill>
                <a:latin typeface="Verdana" panose="020B0604030504040204" pitchFamily="34" charset="0"/>
                <a:ea typeface="Verdana" panose="020B0604030504040204" pitchFamily="34" charset="0"/>
                <a:cs typeface="Verdana" panose="020B0604030504040204" pitchFamily="34" charset="0"/>
              </a:rPr>
              <a:t>)</a:t>
            </a:r>
            <a:endParaRPr lang="en-US" sz="800" i="1" dirty="0">
              <a:solidFill>
                <a:srgbClr val="7F7F7F"/>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7" name="Chart 6">
            <a:extLst>
              <a:ext uri="{FF2B5EF4-FFF2-40B4-BE49-F238E27FC236}">
                <a16:creationId xmlns:a16="http://schemas.microsoft.com/office/drawing/2014/main" id="{0C10267F-AA4C-4F2A-817F-87A4DA87C1CA}"/>
              </a:ext>
            </a:extLst>
          </p:cNvPr>
          <p:cNvGraphicFramePr/>
          <p:nvPr/>
        </p:nvGraphicFramePr>
        <p:xfrm>
          <a:off x="5197788" y="2495007"/>
          <a:ext cx="3953750" cy="22009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165831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3DA7C-5A2C-4BE7-A3E0-D6B5A88DBBBF}"/>
              </a:ext>
            </a:extLst>
          </p:cNvPr>
          <p:cNvSpPr>
            <a:spLocks noGrp="1"/>
          </p:cNvSpPr>
          <p:nvPr>
            <p:ph type="ctrTitle" idx="4294967295"/>
          </p:nvPr>
        </p:nvSpPr>
        <p:spPr>
          <a:xfrm>
            <a:off x="173936" y="305546"/>
            <a:ext cx="8187669" cy="296684"/>
          </a:xfrm>
          <a:prstGeom prst="rect">
            <a:avLst/>
          </a:prstGeom>
          <a:noFill/>
          <a:ln>
            <a:noFill/>
          </a:ln>
        </p:spPr>
        <p:txBody>
          <a:bodyPr vert="horz" wrap="square" lIns="91440" tIns="45720" rIns="91440" bIns="45720" rtlCol="0" anchor="ctr">
            <a:spAutoFit/>
          </a:bodyPr>
          <a:lstStyle/>
          <a:p>
            <a:pPr defTabSz="457200">
              <a:lnSpc>
                <a:spcPts val="1700"/>
              </a:lnSpc>
            </a:pPr>
            <a:r>
              <a:rPr lang="en-IN" sz="1400" b="1" dirty="0">
                <a:solidFill>
                  <a:prstClr val="black"/>
                </a:solidFill>
                <a:latin typeface="Arial" panose="020B0604020202020204" pitchFamily="34" charset="0"/>
                <a:cs typeface="Arial" panose="020B0604020202020204" pitchFamily="34" charset="0"/>
              </a:rPr>
              <a:t>Product Benchmarking, By Supplier</a:t>
            </a:r>
          </a:p>
        </p:txBody>
      </p:sp>
      <p:graphicFrame>
        <p:nvGraphicFramePr>
          <p:cNvPr id="4" name="Table 4">
            <a:extLst>
              <a:ext uri="{FF2B5EF4-FFF2-40B4-BE49-F238E27FC236}">
                <a16:creationId xmlns:a16="http://schemas.microsoft.com/office/drawing/2014/main" id="{DFA6F027-D2A6-4602-B41A-15E3F6683DBF}"/>
              </a:ext>
            </a:extLst>
          </p:cNvPr>
          <p:cNvGraphicFramePr>
            <a:graphicFrameLocks noGrp="1"/>
          </p:cNvGraphicFramePr>
          <p:nvPr>
            <p:extLst>
              <p:ext uri="{D42A27DB-BD31-4B8C-83A1-F6EECF244321}">
                <p14:modId xmlns:p14="http://schemas.microsoft.com/office/powerpoint/2010/main" val="766630907"/>
              </p:ext>
            </p:extLst>
          </p:nvPr>
        </p:nvGraphicFramePr>
        <p:xfrm>
          <a:off x="266700" y="954157"/>
          <a:ext cx="8458200" cy="5314120"/>
        </p:xfrm>
        <a:graphic>
          <a:graphicData uri="http://schemas.openxmlformats.org/drawingml/2006/table">
            <a:tbl>
              <a:tblPr firstRow="1" bandRow="1">
                <a:tableStyleId>{74C1A8A3-306A-4EB7-A6B1-4F7E0EB9C5D6}</a:tableStyleId>
              </a:tblPr>
              <a:tblGrid>
                <a:gridCol w="2819399">
                  <a:extLst>
                    <a:ext uri="{9D8B030D-6E8A-4147-A177-3AD203B41FA5}">
                      <a16:colId xmlns:a16="http://schemas.microsoft.com/office/drawing/2014/main" val="1778903140"/>
                    </a:ext>
                  </a:extLst>
                </a:gridCol>
                <a:gridCol w="3033821">
                  <a:extLst>
                    <a:ext uri="{9D8B030D-6E8A-4147-A177-3AD203B41FA5}">
                      <a16:colId xmlns:a16="http://schemas.microsoft.com/office/drawing/2014/main" val="214587424"/>
                    </a:ext>
                  </a:extLst>
                </a:gridCol>
                <a:gridCol w="2604980">
                  <a:extLst>
                    <a:ext uri="{9D8B030D-6E8A-4147-A177-3AD203B41FA5}">
                      <a16:colId xmlns:a16="http://schemas.microsoft.com/office/drawing/2014/main" val="791290639"/>
                    </a:ext>
                  </a:extLst>
                </a:gridCol>
              </a:tblGrid>
              <a:tr h="997709">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Company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Industrial Grade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Reagent Grade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1369632"/>
                  </a:ext>
                </a:extLst>
              </a:tr>
              <a:tr h="1092729">
                <a:tc>
                  <a:txBody>
                    <a:bodyPr/>
                    <a:lstStyle/>
                    <a:p>
                      <a:pPr algn="ct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Pt. Lam Seng Hang Indonesia</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dirty="0">
                          <a:latin typeface="Verdana" panose="020B0604030504040204" pitchFamily="34" charset="0"/>
                          <a:ea typeface="Verdana" panose="020B0604030504040204" pitchFamily="34" charset="0"/>
                          <a:cs typeface="Verdana" panose="020B0604030504040204" pitchFamily="34" charset="0"/>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362644"/>
                  </a:ext>
                </a:extLst>
              </a:tr>
              <a:tr h="658145">
                <a:tc>
                  <a:txBody>
                    <a:bodyPr/>
                    <a:lstStyle/>
                    <a:p>
                      <a:pPr algn="ctr"/>
                      <a:r>
                        <a:rPr kumimoji="0" lang="en-IN" sz="1000" b="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Chemtronic</a:t>
                      </a: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Technology (Thailand) Co Ltd</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dirty="0">
                          <a:latin typeface="Verdana" panose="020B0604030504040204" pitchFamily="34" charset="0"/>
                          <a:ea typeface="Verdana" panose="020B0604030504040204" pitchFamily="34" charset="0"/>
                          <a:cs typeface="Verdana" panose="020B0604030504040204" pitchFamily="34" charset="0"/>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8193126"/>
                  </a:ext>
                </a:extLst>
              </a:tr>
              <a:tr h="855179">
                <a:tc>
                  <a:txBody>
                    <a:bodyPr/>
                    <a:lstStyle/>
                    <a:p>
                      <a:pPr algn="ctr"/>
                      <a:r>
                        <a:rPr kumimoji="0" lang="en-IN" sz="1000" b="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Buildmore</a:t>
                      </a: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Enterprise Co., Ltd, </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6346400"/>
                  </a:ext>
                </a:extLst>
              </a:tr>
              <a:tr h="855179">
                <a:tc>
                  <a:txBody>
                    <a:bodyPr/>
                    <a:lstStyle/>
                    <a:p>
                      <a:pPr algn="ctr"/>
                      <a:r>
                        <a:rPr kumimoji="0" lang="en-IN" sz="1000" b="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Fajar</a:t>
                      </a: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0" u="none" strike="noStrike" kern="1200" cap="none" spc="0" normalizeH="0" baseline="0" noProof="0" dirty="0" err="1">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Zippindo</a:t>
                      </a:r>
                      <a:r>
                        <a:rPr kumimoji="0" lang="en-IN" sz="1000" b="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Pt</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9410211"/>
                  </a:ext>
                </a:extLst>
              </a:tr>
              <a:tr h="855179">
                <a:tc>
                  <a:txBody>
                    <a:bodyPr/>
                    <a:lstStyle/>
                    <a:p>
                      <a:pPr algn="ct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Resilient</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Mix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Sdn</a:t>
                      </a:r>
                      <a:r>
                        <a:rPr lang="fr-FR" sz="1000" b="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b="0" dirty="0" err="1">
                          <a:solidFill>
                            <a:prstClr val="black"/>
                          </a:solidFill>
                          <a:latin typeface="Verdana" panose="020B0604030504040204" pitchFamily="34" charset="0"/>
                          <a:ea typeface="Verdana" panose="020B0604030504040204" pitchFamily="34" charset="0"/>
                          <a:cs typeface="Verdana" panose="020B0604030504040204" pitchFamily="34" charset="0"/>
                        </a:rPr>
                        <a:t>Bhd</a:t>
                      </a:r>
                      <a:endParaRPr lang="en-IN" sz="1000"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9956742"/>
                  </a:ext>
                </a:extLst>
              </a:tr>
            </a:tbl>
          </a:graphicData>
        </a:graphic>
      </p:graphicFrame>
    </p:spTree>
    <p:extLst>
      <p:ext uri="{BB962C8B-B14F-4D97-AF65-F5344CB8AC3E}">
        <p14:creationId xmlns:p14="http://schemas.microsoft.com/office/powerpoint/2010/main" val="19136403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B759-53DB-4812-B923-404C5C5E32BB}"/>
              </a:ext>
            </a:extLst>
          </p:cNvPr>
          <p:cNvSpPr>
            <a:spLocks noGrp="1"/>
          </p:cNvSpPr>
          <p:nvPr>
            <p:ph type="title"/>
          </p:nvPr>
        </p:nvSpPr>
        <p:spPr>
          <a:xfrm>
            <a:off x="185533" y="326518"/>
            <a:ext cx="8091281" cy="296684"/>
          </a:xfrm>
          <a:noFill/>
          <a:ln>
            <a:noFill/>
          </a:ln>
        </p:spPr>
        <p:txBody>
          <a:bodyPr vert="horz" wrap="square" lIns="91440" tIns="45720" rIns="91440" bIns="45720" rtlCol="0" anchor="ctr">
            <a:spAutoFit/>
          </a:bodyPr>
          <a:lstStyle/>
          <a:p>
            <a:pPr defTabSz="457200">
              <a:lnSpc>
                <a:spcPts val="1700"/>
              </a:lnSpc>
            </a:pPr>
            <a:r>
              <a:rPr lang="en-IN" sz="1400" b="1" dirty="0">
                <a:solidFill>
                  <a:prstClr val="black"/>
                </a:solidFill>
                <a:latin typeface="Arial" panose="020B0604020202020204" pitchFamily="34" charset="0"/>
                <a:cs typeface="Arial" panose="020B0604020202020204" pitchFamily="34" charset="0"/>
              </a:rPr>
              <a:t>Product Benchmarking, By Grade </a:t>
            </a:r>
          </a:p>
        </p:txBody>
      </p:sp>
      <p:graphicFrame>
        <p:nvGraphicFramePr>
          <p:cNvPr id="4" name="Table 4">
            <a:extLst>
              <a:ext uri="{FF2B5EF4-FFF2-40B4-BE49-F238E27FC236}">
                <a16:creationId xmlns:a16="http://schemas.microsoft.com/office/drawing/2014/main" id="{166D4889-5787-4539-994B-E93AA238390F}"/>
              </a:ext>
            </a:extLst>
          </p:cNvPr>
          <p:cNvGraphicFramePr>
            <a:graphicFrameLocks noGrp="1"/>
          </p:cNvGraphicFramePr>
          <p:nvPr>
            <p:ph idx="1"/>
            <p:extLst>
              <p:ext uri="{D42A27DB-BD31-4B8C-83A1-F6EECF244321}">
                <p14:modId xmlns:p14="http://schemas.microsoft.com/office/powerpoint/2010/main" val="2249157653"/>
              </p:ext>
            </p:extLst>
          </p:nvPr>
        </p:nvGraphicFramePr>
        <p:xfrm>
          <a:off x="291549" y="954157"/>
          <a:ext cx="8454886" cy="5332344"/>
        </p:xfrm>
        <a:graphic>
          <a:graphicData uri="http://schemas.openxmlformats.org/drawingml/2006/table">
            <a:tbl>
              <a:tblPr firstRow="1" bandRow="1">
                <a:tableStyleId>{BDBED569-4797-4DF1-A0F4-6AAB3CD982D8}</a:tableStyleId>
              </a:tblPr>
              <a:tblGrid>
                <a:gridCol w="1613371">
                  <a:extLst>
                    <a:ext uri="{9D8B030D-6E8A-4147-A177-3AD203B41FA5}">
                      <a16:colId xmlns:a16="http://schemas.microsoft.com/office/drawing/2014/main" val="975580350"/>
                    </a:ext>
                  </a:extLst>
                </a:gridCol>
                <a:gridCol w="1204923">
                  <a:extLst>
                    <a:ext uri="{9D8B030D-6E8A-4147-A177-3AD203B41FA5}">
                      <a16:colId xmlns:a16="http://schemas.microsoft.com/office/drawing/2014/main" val="2072704165"/>
                    </a:ext>
                  </a:extLst>
                </a:gridCol>
                <a:gridCol w="1409148">
                  <a:extLst>
                    <a:ext uri="{9D8B030D-6E8A-4147-A177-3AD203B41FA5}">
                      <a16:colId xmlns:a16="http://schemas.microsoft.com/office/drawing/2014/main" val="2864529620"/>
                    </a:ext>
                  </a:extLst>
                </a:gridCol>
                <a:gridCol w="1409148">
                  <a:extLst>
                    <a:ext uri="{9D8B030D-6E8A-4147-A177-3AD203B41FA5}">
                      <a16:colId xmlns:a16="http://schemas.microsoft.com/office/drawing/2014/main" val="1107843597"/>
                    </a:ext>
                  </a:extLst>
                </a:gridCol>
                <a:gridCol w="1409148">
                  <a:extLst>
                    <a:ext uri="{9D8B030D-6E8A-4147-A177-3AD203B41FA5}">
                      <a16:colId xmlns:a16="http://schemas.microsoft.com/office/drawing/2014/main" val="2984901705"/>
                    </a:ext>
                  </a:extLst>
                </a:gridCol>
                <a:gridCol w="1409148">
                  <a:extLst>
                    <a:ext uri="{9D8B030D-6E8A-4147-A177-3AD203B41FA5}">
                      <a16:colId xmlns:a16="http://schemas.microsoft.com/office/drawing/2014/main" val="3823478578"/>
                    </a:ext>
                  </a:extLst>
                </a:gridCol>
              </a:tblGrid>
              <a:tr h="835958">
                <a:tc>
                  <a:txBody>
                    <a:bodyPr/>
                    <a:lstStyle/>
                    <a:p>
                      <a:pPr algn="ctr"/>
                      <a:r>
                        <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rPr>
                        <a:t>Grade Name</a:t>
                      </a:r>
                    </a:p>
                  </a:txBody>
                  <a:tcPr anchor="ctr">
                    <a:solidFill>
                      <a:srgbClr val="0070C0"/>
                    </a:solidFill>
                  </a:tcPr>
                </a:tc>
                <a:tc>
                  <a:txBody>
                    <a:bodyPr/>
                    <a:lstStyle/>
                    <a:p>
                      <a:pPr algn="ct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Pt. Lam Seng Hang Indonesia</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tc>
                  <a:txBody>
                    <a:bodyPr/>
                    <a:lstStyle/>
                    <a:p>
                      <a:pPr algn="ctr"/>
                      <a:r>
                        <a:rPr kumimoji="0" lang="en-IN" sz="1000" b="1"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Chemtronic</a:t>
                      </a: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Technology (Thailand) Co Ltd</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tc>
                  <a:txBody>
                    <a:bodyPr/>
                    <a:lstStyle/>
                    <a:p>
                      <a:pPr algn="ctr"/>
                      <a:r>
                        <a:rPr kumimoji="0" lang="en-IN" sz="1000" b="1"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Buildmore</a:t>
                      </a: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Enterprise Co., Ltd, </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tc>
                  <a:txBody>
                    <a:bodyPr/>
                    <a:lstStyle/>
                    <a:p>
                      <a:pPr algn="ctr"/>
                      <a:r>
                        <a:rPr kumimoji="0" lang="en-IN" sz="1000" b="1"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Fajar</a:t>
                      </a: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00" b="1" u="none" strike="noStrike" kern="1200" cap="none" spc="0" normalizeH="0" baseline="0" noProof="0" dirty="0" err="1">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Zippindo</a:t>
                      </a:r>
                      <a:r>
                        <a:rPr kumimoji="0" lang="en-IN" sz="1000" b="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 Pt</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tc>
                  <a:txBody>
                    <a:bodyPr/>
                    <a:lstStyle/>
                    <a:p>
                      <a:pPr algn="ctr"/>
                      <a:r>
                        <a:rPr lang="fr-FR" sz="1000" b="1" dirty="0" err="1">
                          <a:solidFill>
                            <a:schemeClr val="bg1"/>
                          </a:solidFill>
                          <a:latin typeface="Verdana" panose="020B0604030504040204" pitchFamily="34" charset="0"/>
                          <a:ea typeface="Verdana" panose="020B0604030504040204" pitchFamily="34" charset="0"/>
                          <a:cs typeface="Verdana" panose="020B0604030504040204" pitchFamily="34" charset="0"/>
                        </a:rPr>
                        <a:t>Resilient</a:t>
                      </a:r>
                      <a:r>
                        <a:rPr lang="fr-FR" sz="1000" b="1" dirty="0">
                          <a:solidFill>
                            <a:schemeClr val="bg1"/>
                          </a:solidFill>
                          <a:latin typeface="Verdana" panose="020B0604030504040204" pitchFamily="34" charset="0"/>
                          <a:ea typeface="Verdana" panose="020B0604030504040204" pitchFamily="34" charset="0"/>
                          <a:cs typeface="Verdana" panose="020B0604030504040204" pitchFamily="34" charset="0"/>
                        </a:rPr>
                        <a:t> Mix </a:t>
                      </a:r>
                      <a:r>
                        <a:rPr lang="fr-FR" sz="1000" b="1" dirty="0" err="1">
                          <a:solidFill>
                            <a:schemeClr val="bg1"/>
                          </a:solidFill>
                          <a:latin typeface="Verdana" panose="020B0604030504040204" pitchFamily="34" charset="0"/>
                          <a:ea typeface="Verdana" panose="020B0604030504040204" pitchFamily="34" charset="0"/>
                          <a:cs typeface="Verdana" panose="020B0604030504040204" pitchFamily="34" charset="0"/>
                        </a:rPr>
                        <a:t>Sdn</a:t>
                      </a:r>
                      <a:r>
                        <a:rPr lang="fr-FR" sz="10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fr-FR" sz="1000" b="1" dirty="0" err="1">
                          <a:solidFill>
                            <a:schemeClr val="bg1"/>
                          </a:solidFill>
                          <a:latin typeface="Verdana" panose="020B0604030504040204" pitchFamily="34" charset="0"/>
                          <a:ea typeface="Verdana" panose="020B0604030504040204" pitchFamily="34" charset="0"/>
                          <a:cs typeface="Verdana" panose="020B0604030504040204" pitchFamily="34" charset="0"/>
                        </a:rPr>
                        <a:t>Bhd</a:t>
                      </a:r>
                      <a:endParaRPr lang="en-IN" sz="1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0070C0"/>
                    </a:solidFill>
                  </a:tcPr>
                </a:tc>
                <a:extLst>
                  <a:ext uri="{0D108BD9-81ED-4DB2-BD59-A6C34878D82A}">
                    <a16:rowId xmlns:a16="http://schemas.microsoft.com/office/drawing/2014/main" val="1429903133"/>
                  </a:ext>
                </a:extLst>
              </a:tr>
              <a:tr h="1393264">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Feed Grade 25 % (Reagent)</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1246714878"/>
                  </a:ext>
                </a:extLst>
              </a:tr>
              <a:tr h="11525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Feed Grade 25 % (Industrial)</a:t>
                      </a:r>
                    </a:p>
                    <a:p>
                      <a:pPr algn="ct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069324696"/>
                  </a:ext>
                </a:extLst>
              </a:tr>
              <a:tr h="975285">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Feed Grade(23%)</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2622632177"/>
                  </a:ext>
                </a:extLst>
              </a:tr>
              <a:tr h="975285">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Feed Grade(24.5%)</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Yes</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tc>
                  <a:txBody>
                    <a:bodyPr/>
                    <a:lstStyle/>
                    <a:p>
                      <a:pPr algn="ctr"/>
                      <a:r>
                        <a:rPr kumimoji="0" lang="en-IN" sz="1000" b="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No</a:t>
                      </a:r>
                      <a:endParaRPr kumimoji="0" lang="en-IN" sz="1000" b="0" i="0" u="none" strike="noStrike" kern="1200" cap="none" spc="0" normalizeH="0" baseline="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tc>
                <a:extLst>
                  <a:ext uri="{0D108BD9-81ED-4DB2-BD59-A6C34878D82A}">
                    <a16:rowId xmlns:a16="http://schemas.microsoft.com/office/drawing/2014/main" val="644579175"/>
                  </a:ext>
                </a:extLst>
              </a:tr>
            </a:tbl>
          </a:graphicData>
        </a:graphic>
      </p:graphicFrame>
    </p:spTree>
    <p:extLst>
      <p:ext uri="{BB962C8B-B14F-4D97-AF65-F5344CB8AC3E}">
        <p14:creationId xmlns:p14="http://schemas.microsoft.com/office/powerpoint/2010/main" val="19664260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4EDA30-A12B-41C1-9C6C-3A61E2EB16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12541"/>
            <a:ext cx="9144001" cy="4602445"/>
          </a:xfrm>
          <a:prstGeom prst="rect">
            <a:avLst/>
          </a:prstGeom>
        </p:spPr>
      </p:pic>
      <p:pic>
        <p:nvPicPr>
          <p:cNvPr id="6" name="Picture 5">
            <a:extLst>
              <a:ext uri="{FF2B5EF4-FFF2-40B4-BE49-F238E27FC236}">
                <a16:creationId xmlns:a16="http://schemas.microsoft.com/office/drawing/2014/main" id="{B140E797-62C3-4764-BFAE-4BD61434E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9803"/>
            <a:ext cx="9143999" cy="3158196"/>
          </a:xfrm>
          <a:prstGeom prst="rect">
            <a:avLst/>
          </a:prstGeom>
        </p:spPr>
      </p:pic>
      <p:sp>
        <p:nvSpPr>
          <p:cNvPr id="4" name="Rectangle 1">
            <a:extLst>
              <a:ext uri="{FF2B5EF4-FFF2-40B4-BE49-F238E27FC236}">
                <a16:creationId xmlns:a16="http://schemas.microsoft.com/office/drawing/2014/main" id="{EFE2042B-74BB-4ADF-9533-A946439057F0}"/>
              </a:ext>
            </a:extLst>
          </p:cNvPr>
          <p:cNvSpPr/>
          <p:nvPr/>
        </p:nvSpPr>
        <p:spPr>
          <a:xfrm>
            <a:off x="-2" y="548705"/>
            <a:ext cx="5137487" cy="1008160"/>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marR="0" lvl="1" indent="0" defTabSz="914400" rtl="0" eaLnBrk="1" fontAlgn="auto" latinLnBrk="0" hangingPunct="1">
              <a:lnSpc>
                <a:spcPct val="100000"/>
              </a:lnSpc>
              <a:spcBef>
                <a:spcPts val="0"/>
              </a:spcBef>
              <a:spcAft>
                <a:spcPts val="0"/>
              </a:spcAft>
              <a:buClrTx/>
              <a:buSzTx/>
              <a:buFontTx/>
              <a:buNone/>
              <a:tabLst/>
              <a:defRPr/>
            </a:pPr>
            <a:r>
              <a:rPr lang="en-US" sz="2200" b="1" kern="0" dirty="0">
                <a:solidFill>
                  <a:srgbClr val="44546A">
                    <a:lumMod val="25000"/>
                  </a:srgbClr>
                </a:solidFill>
                <a:latin typeface="Arial" panose="020B0604020202020204" pitchFamily="34" charset="0"/>
                <a:cs typeface="Arial" panose="020B0604020202020204" pitchFamily="34" charset="0"/>
              </a:rPr>
              <a:t>Customer Analysis</a:t>
            </a:r>
          </a:p>
          <a:p>
            <a:pPr marL="0" marR="0" lvl="1" indent="0"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83186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extLst>
              <p:ext uri="{D42A27DB-BD31-4B8C-83A1-F6EECF244321}">
                <p14:modId xmlns:p14="http://schemas.microsoft.com/office/powerpoint/2010/main" val="3367283432"/>
              </p:ext>
            </p:extLst>
          </p:nvPr>
        </p:nvGraphicFramePr>
        <p:xfrm>
          <a:off x="143126" y="856316"/>
          <a:ext cx="8746875" cy="5531785"/>
        </p:xfrm>
        <a:graphic>
          <a:graphicData uri="http://schemas.openxmlformats.org/drawingml/2006/table">
            <a:tbl>
              <a:tblPr>
                <a:tableStyleId>{5C22544A-7EE6-4342-B048-85BDC9FD1C3A}</a:tableStyleId>
              </a:tblPr>
              <a:tblGrid>
                <a:gridCol w="421375">
                  <a:extLst>
                    <a:ext uri="{9D8B030D-6E8A-4147-A177-3AD203B41FA5}">
                      <a16:colId xmlns:a16="http://schemas.microsoft.com/office/drawing/2014/main" val="1912474705"/>
                    </a:ext>
                  </a:extLst>
                </a:gridCol>
                <a:gridCol w="1465666">
                  <a:extLst>
                    <a:ext uri="{9D8B030D-6E8A-4147-A177-3AD203B41FA5}">
                      <a16:colId xmlns:a16="http://schemas.microsoft.com/office/drawing/2014/main" val="1576160453"/>
                    </a:ext>
                  </a:extLst>
                </a:gridCol>
                <a:gridCol w="1249572">
                  <a:extLst>
                    <a:ext uri="{9D8B030D-6E8A-4147-A177-3AD203B41FA5}">
                      <a16:colId xmlns:a16="http://schemas.microsoft.com/office/drawing/2014/main" val="1828300326"/>
                    </a:ext>
                  </a:extLst>
                </a:gridCol>
                <a:gridCol w="806073">
                  <a:extLst>
                    <a:ext uri="{9D8B030D-6E8A-4147-A177-3AD203B41FA5}">
                      <a16:colId xmlns:a16="http://schemas.microsoft.com/office/drawing/2014/main" val="1628245370"/>
                    </a:ext>
                  </a:extLst>
                </a:gridCol>
                <a:gridCol w="771527">
                  <a:extLst>
                    <a:ext uri="{9D8B030D-6E8A-4147-A177-3AD203B41FA5}">
                      <a16:colId xmlns:a16="http://schemas.microsoft.com/office/drawing/2014/main" val="3067026927"/>
                    </a:ext>
                  </a:extLst>
                </a:gridCol>
                <a:gridCol w="667888">
                  <a:extLst>
                    <a:ext uri="{9D8B030D-6E8A-4147-A177-3AD203B41FA5}">
                      <a16:colId xmlns:a16="http://schemas.microsoft.com/office/drawing/2014/main" val="1947089910"/>
                    </a:ext>
                  </a:extLst>
                </a:gridCol>
                <a:gridCol w="955240">
                  <a:extLst>
                    <a:ext uri="{9D8B030D-6E8A-4147-A177-3AD203B41FA5}">
                      <a16:colId xmlns:a16="http://schemas.microsoft.com/office/drawing/2014/main" val="2359073960"/>
                    </a:ext>
                  </a:extLst>
                </a:gridCol>
                <a:gridCol w="1423481">
                  <a:extLst>
                    <a:ext uri="{9D8B030D-6E8A-4147-A177-3AD203B41FA5}">
                      <a16:colId xmlns:a16="http://schemas.microsoft.com/office/drawing/2014/main" val="4154951052"/>
                    </a:ext>
                  </a:extLst>
                </a:gridCol>
                <a:gridCol w="986053">
                  <a:extLst>
                    <a:ext uri="{9D8B030D-6E8A-4147-A177-3AD203B41FA5}">
                      <a16:colId xmlns:a16="http://schemas.microsoft.com/office/drawing/2014/main" val="1860887565"/>
                    </a:ext>
                  </a:extLst>
                </a:gridCol>
              </a:tblGrid>
              <a:tr h="661153">
                <a:tc rowSpan="2">
                  <a:txBody>
                    <a:bodyPr/>
                    <a:lstStyle/>
                    <a:p>
                      <a:pPr algn="ctr" fontAlgn="ctr"/>
                      <a:r>
                        <a:rPr lang="en-US" sz="1000" b="1"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S.No</a:t>
                      </a: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169617">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10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1152689">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Japfa</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Comfeed</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Tbk</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Tebet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226.8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Annona Pte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Ambang</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Budi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Hendarto</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t>
                      </a:r>
                    </a:p>
                    <a:p>
                      <a:pPr algn="ctr" fontAlgn="base"/>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Chief Operating Officer, Operation 1 - Poultry Indonesia</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T.021-2854 5680 (Hunting)</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882237">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Pt Dian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Cipta</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Perkasa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Melayu</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makasar</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jaktim</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216</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Asian Chemical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Co.,Ltd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dirty="0">
                          <a:latin typeface="Verdana" panose="020B0604030504040204" pitchFamily="34" charset="0"/>
                          <a:ea typeface="Verdana" panose="020B0604030504040204" pitchFamily="34" charset="0"/>
                          <a:cs typeface="Verdana" panose="020B0604030504040204" pitchFamily="34" charset="0"/>
                        </a:rPr>
                        <a:t>Mr. Rudi </a:t>
                      </a:r>
                      <a:r>
                        <a:rPr lang="en-IN" sz="1000" dirty="0" err="1">
                          <a:latin typeface="Verdana" panose="020B0604030504040204" pitchFamily="34" charset="0"/>
                          <a:ea typeface="Verdana" panose="020B0604030504040204" pitchFamily="34" charset="0"/>
                          <a:cs typeface="Verdana" panose="020B0604030504040204" pitchFamily="34" charset="0"/>
                        </a:rPr>
                        <a:t>Ismanto</a:t>
                      </a:r>
                      <a:r>
                        <a:rPr lang="en-IN" sz="1000" dirty="0">
                          <a:latin typeface="Verdana" panose="020B0604030504040204" pitchFamily="34" charset="0"/>
                          <a:ea typeface="Verdana" panose="020B0604030504040204" pitchFamily="34" charset="0"/>
                          <a:cs typeface="Verdana" panose="020B0604030504040204" pitchFamily="34" charset="0"/>
                        </a:rPr>
                        <a:t> (Chief  Executive </a:t>
                      </a:r>
                      <a:r>
                        <a:rPr lang="en-IN" sz="1000" dirty="0" err="1">
                          <a:latin typeface="Verdana" panose="020B0604030504040204" pitchFamily="34" charset="0"/>
                          <a:ea typeface="Verdana" panose="020B0604030504040204" pitchFamily="34" charset="0"/>
                          <a:cs typeface="Verdana" panose="020B0604030504040204" pitchFamily="34" charset="0"/>
                        </a:rPr>
                        <a:t>Offier</a:t>
                      </a:r>
                      <a:r>
                        <a:rPr lang="en-IN" sz="1000" dirty="0">
                          <a:latin typeface="Verdana" panose="020B0604030504040204" pitchFamily="34" charset="0"/>
                          <a:ea typeface="Verdana" panose="020B0604030504040204" pitchFamily="34" charset="0"/>
                          <a:cs typeface="Verdana" panose="020B0604030504040204" pitchFamily="34" charset="0"/>
                        </a:rPr>
                        <a:t>)</a:t>
                      </a:r>
                    </a:p>
                    <a:p>
                      <a:pPr algn="ctr" fontAlgn="t"/>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dirty="0">
                          <a:latin typeface="Verdana" panose="020B0604030504040204" pitchFamily="34" charset="0"/>
                          <a:ea typeface="Verdana" panose="020B0604030504040204" pitchFamily="34" charset="0"/>
                          <a:cs typeface="Verdana" panose="020B0604030504040204" pitchFamily="34" charset="0"/>
                        </a:rPr>
                        <a:t>+62 21 8660 7760 / 62</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r h="1007155">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Agrofarm</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Nusa Raya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Kertosari</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Babadan</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Ponorog</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619</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2.11</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pt-BR"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Mega Agro Sejahtera Sdn Bhd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687683"/>
                  </a:ext>
                </a:extLst>
              </a:tr>
              <a:tr h="829467">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Charoen Pokphand Indonesia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Jl. Ancol VIII/1</a:t>
                      </a:r>
                      <a:br>
                        <a:rPr lang="it-IT" sz="1000" dirty="0">
                          <a:latin typeface="Verdana" panose="020B0604030504040204" pitchFamily="34" charset="0"/>
                          <a:ea typeface="Verdana" panose="020B0604030504040204" pitchFamily="34" charset="0"/>
                          <a:cs typeface="Verdana" panose="020B0604030504040204" pitchFamily="34" charset="0"/>
                        </a:rPr>
                      </a:br>
                      <a:r>
                        <a:rPr lang="it-IT" sz="1000" b="0" i="0" kern="1200">
                          <a:solidFill>
                            <a:schemeClr val="dk1"/>
                          </a:solidFill>
                          <a:effectLst/>
                          <a:latin typeface="Verdana" panose="020B0604030504040204" pitchFamily="34" charset="0"/>
                          <a:ea typeface="Verdana" panose="020B0604030504040204" pitchFamily="34" charset="0"/>
                          <a:cs typeface="Verdana" panose="020B0604030504040204" pitchFamily="34" charset="0"/>
                        </a:rPr>
                        <a:t>Jakarta Indonesia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2.212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Max Chemicals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Co.,Ltd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Jl. Ancol VIII/1</a:t>
                      </a:r>
                      <a:b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Jakarta 14430</a:t>
                      </a:r>
                      <a:b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Indonesia</a:t>
                      </a:r>
                    </a:p>
                    <a:p>
                      <a:pPr algn="ct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Telephone : 62-21-6919999</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829467">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Charoen Pokphand Indonesia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Jl. Ancol VIII/1</a:t>
                      </a:r>
                      <a:br>
                        <a:rPr lang="it-IT" sz="1000" dirty="0">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Jakarta,</a:t>
                      </a:r>
                      <a:br>
                        <a:rPr lang="it-IT" sz="1000" dirty="0">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Indonesia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27</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2.16</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u="none" strike="noStrike" dirty="0">
                          <a:effectLst/>
                          <a:latin typeface="Verdana" panose="020B0604030504040204" pitchFamily="34" charset="0"/>
                          <a:ea typeface="Verdana" panose="020B0604030504040204" pitchFamily="34" charset="0"/>
                          <a:cs typeface="Verdana" panose="020B0604030504040204" pitchFamily="34" charset="0"/>
                        </a:rPr>
                        <a:t>H And T Corporation Limited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Jl. Ancol VIII/1</a:t>
                      </a:r>
                      <a:b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Jakarta 14430</a:t>
                      </a:r>
                      <a:b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b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Indonesia</a:t>
                      </a:r>
                    </a:p>
                    <a:p>
                      <a:pPr algn="ctr"/>
                      <a:r>
                        <a:rPr lang="it-IT"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Telephone : 62-21-6919999</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C59031B9-1EFB-41F7-9F53-4280F6840E45}"/>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37991291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extLst>
              <p:ext uri="{D42A27DB-BD31-4B8C-83A1-F6EECF244321}">
                <p14:modId xmlns:p14="http://schemas.microsoft.com/office/powerpoint/2010/main" val="3694016042"/>
              </p:ext>
            </p:extLst>
          </p:nvPr>
        </p:nvGraphicFramePr>
        <p:xfrm>
          <a:off x="146777" y="736250"/>
          <a:ext cx="8679724" cy="5613750"/>
        </p:xfrm>
        <a:graphic>
          <a:graphicData uri="http://schemas.openxmlformats.org/drawingml/2006/table">
            <a:tbl>
              <a:tblPr>
                <a:tableStyleId>{5C22544A-7EE6-4342-B048-85BDC9FD1C3A}</a:tableStyleId>
              </a:tblPr>
              <a:tblGrid>
                <a:gridCol w="424074">
                  <a:extLst>
                    <a:ext uri="{9D8B030D-6E8A-4147-A177-3AD203B41FA5}">
                      <a16:colId xmlns:a16="http://schemas.microsoft.com/office/drawing/2014/main" val="2238340279"/>
                    </a:ext>
                  </a:extLst>
                </a:gridCol>
                <a:gridCol w="1429620">
                  <a:extLst>
                    <a:ext uri="{9D8B030D-6E8A-4147-A177-3AD203B41FA5}">
                      <a16:colId xmlns:a16="http://schemas.microsoft.com/office/drawing/2014/main" val="1576160453"/>
                    </a:ext>
                  </a:extLst>
                </a:gridCol>
                <a:gridCol w="1247667">
                  <a:extLst>
                    <a:ext uri="{9D8B030D-6E8A-4147-A177-3AD203B41FA5}">
                      <a16:colId xmlns:a16="http://schemas.microsoft.com/office/drawing/2014/main" val="1828300326"/>
                    </a:ext>
                  </a:extLst>
                </a:gridCol>
                <a:gridCol w="792790">
                  <a:extLst>
                    <a:ext uri="{9D8B030D-6E8A-4147-A177-3AD203B41FA5}">
                      <a16:colId xmlns:a16="http://schemas.microsoft.com/office/drawing/2014/main" val="1628245370"/>
                    </a:ext>
                  </a:extLst>
                </a:gridCol>
                <a:gridCol w="792790">
                  <a:extLst>
                    <a:ext uri="{9D8B030D-6E8A-4147-A177-3AD203B41FA5}">
                      <a16:colId xmlns:a16="http://schemas.microsoft.com/office/drawing/2014/main" val="3067026927"/>
                    </a:ext>
                  </a:extLst>
                </a:gridCol>
                <a:gridCol w="649827">
                  <a:extLst>
                    <a:ext uri="{9D8B030D-6E8A-4147-A177-3AD203B41FA5}">
                      <a16:colId xmlns:a16="http://schemas.microsoft.com/office/drawing/2014/main" val="1947089910"/>
                    </a:ext>
                  </a:extLst>
                </a:gridCol>
                <a:gridCol w="948748">
                  <a:extLst>
                    <a:ext uri="{9D8B030D-6E8A-4147-A177-3AD203B41FA5}">
                      <a16:colId xmlns:a16="http://schemas.microsoft.com/office/drawing/2014/main" val="2359073960"/>
                    </a:ext>
                  </a:extLst>
                </a:gridCol>
                <a:gridCol w="1429620">
                  <a:extLst>
                    <a:ext uri="{9D8B030D-6E8A-4147-A177-3AD203B41FA5}">
                      <a16:colId xmlns:a16="http://schemas.microsoft.com/office/drawing/2014/main" val="4154951052"/>
                    </a:ext>
                  </a:extLst>
                </a:gridCol>
                <a:gridCol w="964588">
                  <a:extLst>
                    <a:ext uri="{9D8B030D-6E8A-4147-A177-3AD203B41FA5}">
                      <a16:colId xmlns:a16="http://schemas.microsoft.com/office/drawing/2014/main" val="1860887565"/>
                    </a:ext>
                  </a:extLst>
                </a:gridCol>
              </a:tblGrid>
              <a:tr h="652206">
                <a:tc rowSpan="2">
                  <a:txBody>
                    <a:bodyPr/>
                    <a:lstStyle/>
                    <a:p>
                      <a:pPr algn="ctr" fontAlgn="ctr"/>
                      <a:r>
                        <a:rPr lang="en-US" sz="1000" b="1"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S.No</a:t>
                      </a: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167322">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10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1141499">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Pt.Mest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Jl</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Kh</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Masyur</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No.121,kare,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192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Gremont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Chemical Company Limited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Sandy Okta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Piansyah</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Marketing Executive</a:t>
                      </a:r>
                    </a:p>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+62 61-80032168</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925512">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7.</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Agrofarm</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Nusa Raya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Babadan</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Ponorog</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96</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Gremont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Chemical Company Limited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Agus</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Yahya</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Director of Operations</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+62 352 3591094</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r h="929098">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Agri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Indomas</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karet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Tengs</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1.79</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Crown Champion International Pte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Hendra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Lubis</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a:t>
                      </a:r>
                    </a:p>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Assisttant</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Manager,</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 711 721111</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687683"/>
                  </a:ext>
                </a:extLst>
              </a:tr>
              <a:tr h="818242">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Santani</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Sejahtera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Kota Me,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Chemtronic</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Technology (Thailand) Co., Lt</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Jefry</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Efendy</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Sales Manager</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Contact:(061) 4573028</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979871">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Seribu</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Cita</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Bayanaka</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Citra Raya Blok S.06/368,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Max Chemicals Co.,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Fauzan</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Latief</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Commercial Director</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C1273AD4-DE29-41C3-AF28-E6A286A15352}"/>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16655385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extLst>
              <p:ext uri="{D42A27DB-BD31-4B8C-83A1-F6EECF244321}">
                <p14:modId xmlns:p14="http://schemas.microsoft.com/office/powerpoint/2010/main" val="3042157689"/>
              </p:ext>
            </p:extLst>
          </p:nvPr>
        </p:nvGraphicFramePr>
        <p:xfrm>
          <a:off x="196266" y="760412"/>
          <a:ext cx="8642934" cy="5754689"/>
        </p:xfrm>
        <a:graphic>
          <a:graphicData uri="http://schemas.openxmlformats.org/drawingml/2006/table">
            <a:tbl>
              <a:tblPr>
                <a:tableStyleId>{5C22544A-7EE6-4342-B048-85BDC9FD1C3A}</a:tableStyleId>
              </a:tblPr>
              <a:tblGrid>
                <a:gridCol w="422705">
                  <a:extLst>
                    <a:ext uri="{9D8B030D-6E8A-4147-A177-3AD203B41FA5}">
                      <a16:colId xmlns:a16="http://schemas.microsoft.com/office/drawing/2014/main" val="1629099979"/>
                    </a:ext>
                  </a:extLst>
                </a:gridCol>
                <a:gridCol w="1438860">
                  <a:extLst>
                    <a:ext uri="{9D8B030D-6E8A-4147-A177-3AD203B41FA5}">
                      <a16:colId xmlns:a16="http://schemas.microsoft.com/office/drawing/2014/main" val="1576160453"/>
                    </a:ext>
                  </a:extLst>
                </a:gridCol>
                <a:gridCol w="1218321">
                  <a:extLst>
                    <a:ext uri="{9D8B030D-6E8A-4147-A177-3AD203B41FA5}">
                      <a16:colId xmlns:a16="http://schemas.microsoft.com/office/drawing/2014/main" val="1828300326"/>
                    </a:ext>
                  </a:extLst>
                </a:gridCol>
                <a:gridCol w="790613">
                  <a:extLst>
                    <a:ext uri="{9D8B030D-6E8A-4147-A177-3AD203B41FA5}">
                      <a16:colId xmlns:a16="http://schemas.microsoft.com/office/drawing/2014/main" val="1628245370"/>
                    </a:ext>
                  </a:extLst>
                </a:gridCol>
                <a:gridCol w="803574">
                  <a:extLst>
                    <a:ext uri="{9D8B030D-6E8A-4147-A177-3AD203B41FA5}">
                      <a16:colId xmlns:a16="http://schemas.microsoft.com/office/drawing/2014/main" val="3067026927"/>
                    </a:ext>
                  </a:extLst>
                </a:gridCol>
                <a:gridCol w="596200">
                  <a:extLst>
                    <a:ext uri="{9D8B030D-6E8A-4147-A177-3AD203B41FA5}">
                      <a16:colId xmlns:a16="http://schemas.microsoft.com/office/drawing/2014/main" val="1947089910"/>
                    </a:ext>
                  </a:extLst>
                </a:gridCol>
                <a:gridCol w="1010947">
                  <a:extLst>
                    <a:ext uri="{9D8B030D-6E8A-4147-A177-3AD203B41FA5}">
                      <a16:colId xmlns:a16="http://schemas.microsoft.com/office/drawing/2014/main" val="2359073960"/>
                    </a:ext>
                  </a:extLst>
                </a:gridCol>
                <a:gridCol w="1386813">
                  <a:extLst>
                    <a:ext uri="{9D8B030D-6E8A-4147-A177-3AD203B41FA5}">
                      <a16:colId xmlns:a16="http://schemas.microsoft.com/office/drawing/2014/main" val="4154951052"/>
                    </a:ext>
                  </a:extLst>
                </a:gridCol>
                <a:gridCol w="974901">
                  <a:extLst>
                    <a:ext uri="{9D8B030D-6E8A-4147-A177-3AD203B41FA5}">
                      <a16:colId xmlns:a16="http://schemas.microsoft.com/office/drawing/2014/main" val="1860887565"/>
                    </a:ext>
                  </a:extLst>
                </a:gridCol>
              </a:tblGrid>
              <a:tr h="679123">
                <a:tc rowSpan="2">
                  <a:txBody>
                    <a:bodyPr/>
                    <a:lstStyle/>
                    <a:p>
                      <a:pPr algn="ctr" fontAlgn="ctr"/>
                      <a:r>
                        <a:rPr lang="en-US" sz="1000" b="1"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S.No</a:t>
                      </a: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 </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174227">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10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1020309">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Pt Jade Wijaya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Mandiri</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Tangerang 1, Indonesia</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3.59</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Yee Lee Industrial Chemical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Irwansjah</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Rusli</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Sales Manager</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Telp : +6221 29238873</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803251">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Ruby Company Limited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Quận Phú Nhuận, </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Vietnam</a:t>
                      </a:r>
                      <a:endPar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240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2.27</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Asian Chemical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Co.,Ltd</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r h="1037161">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Dsm</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Nutritional Products Vietnam Ltd.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Tỉnh Bình Dương</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Vietnam</a:t>
                      </a:r>
                      <a:endPar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Healthcare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72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1.94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Asian Chemical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Co.,Ltd</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687683"/>
                  </a:ext>
                </a:extLst>
              </a:tr>
              <a:tr h="1020309">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Emivest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Feedmill</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Tg</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Viet Nam Co., Ltd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T.Tien</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Giang</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Vietnam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Fine Top International Co.,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Garfiled</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Heng</a:t>
                      </a:r>
                    </a:p>
                    <a:p>
                      <a:pPr algn="ctr" fontAlgn="base"/>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Purchasing Manager</a:t>
                      </a:r>
                    </a:p>
                    <a:p>
                      <a:pPr algn="ctr" fontAlgn="base"/>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Contact:(84-273) 3620 333</a:t>
                      </a:r>
                      <a:endPar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1020309">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Phu</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Company Limited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Quận Đống Đa, Tp.Hà Nội</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Vietnam</a:t>
                      </a:r>
                      <a:endPar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21.77</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2.33</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Fine Top International Co., Ltd</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David Nguyen</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Sales Manager</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+84985228133</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Industrial Grade</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993A162A-F48A-4787-8793-3BC9C807848A}"/>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489599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extLst>
              <p:ext uri="{D42A27DB-BD31-4B8C-83A1-F6EECF244321}">
                <p14:modId xmlns:p14="http://schemas.microsoft.com/office/powerpoint/2010/main" val="1788839198"/>
              </p:ext>
            </p:extLst>
          </p:nvPr>
        </p:nvGraphicFramePr>
        <p:xfrm>
          <a:off x="173037" y="715962"/>
          <a:ext cx="8742364" cy="5684836"/>
        </p:xfrm>
        <a:graphic>
          <a:graphicData uri="http://schemas.openxmlformats.org/drawingml/2006/table">
            <a:tbl>
              <a:tblPr>
                <a:tableStyleId>{5C22544A-7EE6-4342-B048-85BDC9FD1C3A}</a:tableStyleId>
              </a:tblPr>
              <a:tblGrid>
                <a:gridCol w="424295">
                  <a:extLst>
                    <a:ext uri="{9D8B030D-6E8A-4147-A177-3AD203B41FA5}">
                      <a16:colId xmlns:a16="http://schemas.microsoft.com/office/drawing/2014/main" val="1042221763"/>
                    </a:ext>
                  </a:extLst>
                </a:gridCol>
                <a:gridCol w="1514460">
                  <a:extLst>
                    <a:ext uri="{9D8B030D-6E8A-4147-A177-3AD203B41FA5}">
                      <a16:colId xmlns:a16="http://schemas.microsoft.com/office/drawing/2014/main" val="1576160453"/>
                    </a:ext>
                  </a:extLst>
                </a:gridCol>
                <a:gridCol w="1211568">
                  <a:extLst>
                    <a:ext uri="{9D8B030D-6E8A-4147-A177-3AD203B41FA5}">
                      <a16:colId xmlns:a16="http://schemas.microsoft.com/office/drawing/2014/main" val="1828300326"/>
                    </a:ext>
                  </a:extLst>
                </a:gridCol>
                <a:gridCol w="789258">
                  <a:extLst>
                    <a:ext uri="{9D8B030D-6E8A-4147-A177-3AD203B41FA5}">
                      <a16:colId xmlns:a16="http://schemas.microsoft.com/office/drawing/2014/main" val="1628245370"/>
                    </a:ext>
                  </a:extLst>
                </a:gridCol>
                <a:gridCol w="797808">
                  <a:extLst>
                    <a:ext uri="{9D8B030D-6E8A-4147-A177-3AD203B41FA5}">
                      <a16:colId xmlns:a16="http://schemas.microsoft.com/office/drawing/2014/main" val="3067026927"/>
                    </a:ext>
                  </a:extLst>
                </a:gridCol>
                <a:gridCol w="614703">
                  <a:extLst>
                    <a:ext uri="{9D8B030D-6E8A-4147-A177-3AD203B41FA5}">
                      <a16:colId xmlns:a16="http://schemas.microsoft.com/office/drawing/2014/main" val="1947089910"/>
                    </a:ext>
                  </a:extLst>
                </a:gridCol>
                <a:gridCol w="980911">
                  <a:extLst>
                    <a:ext uri="{9D8B030D-6E8A-4147-A177-3AD203B41FA5}">
                      <a16:colId xmlns:a16="http://schemas.microsoft.com/office/drawing/2014/main" val="2359073960"/>
                    </a:ext>
                  </a:extLst>
                </a:gridCol>
                <a:gridCol w="1425590">
                  <a:extLst>
                    <a:ext uri="{9D8B030D-6E8A-4147-A177-3AD203B41FA5}">
                      <a16:colId xmlns:a16="http://schemas.microsoft.com/office/drawing/2014/main" val="4154951052"/>
                    </a:ext>
                  </a:extLst>
                </a:gridCol>
                <a:gridCol w="983771">
                  <a:extLst>
                    <a:ext uri="{9D8B030D-6E8A-4147-A177-3AD203B41FA5}">
                      <a16:colId xmlns:a16="http://schemas.microsoft.com/office/drawing/2014/main" val="1860887565"/>
                    </a:ext>
                  </a:extLst>
                </a:gridCol>
              </a:tblGrid>
              <a:tr h="663736">
                <a:tc rowSpan="2">
                  <a:txBody>
                    <a:bodyPr/>
                    <a:lstStyle/>
                    <a:p>
                      <a:pPr algn="ctr" fontAlgn="ctr"/>
                      <a:r>
                        <a:rPr lang="en-US" sz="1000" b="1"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S.No</a:t>
                      </a: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184087">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10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983543">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16.</a:t>
                      </a:r>
                      <a:endParaRPr lang="pl-PL"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pl-PL"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Biomin Việt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a:t>
                      </a:r>
                      <a:r>
                        <a:rPr lang="pl-PL"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am Co.,Ltd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Thành Phố Hà Nội, Việt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a:t>
                      </a: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2.28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Asian Chemical Co.,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Tld</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Phuong Nguyen Quang</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Managing Director</a:t>
                      </a: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Contact:+84 650 222 1288</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1188963">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Cargill Vietnam Company Limited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Tỉnh Đồng Nai, Việt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a:t>
                      </a:r>
                      <a:r>
                        <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Animal Husbandry</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18</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Asian Chemical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Co.,Ltd</a:t>
                      </a: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Le Hoang Minh</a:t>
                      </a:r>
                    </a:p>
                    <a:p>
                      <a:pPr marL="0" marR="0" lvl="0" indent="0" algn="ctr" defTabSz="914400" rtl="0" eaLnBrk="1" fontAlgn="base" latinLnBrk="0" hangingPunct="1">
                        <a:lnSpc>
                          <a:spcPct val="100000"/>
                        </a:lnSpc>
                        <a:spcBef>
                          <a:spcPts val="0"/>
                        </a:spcBef>
                        <a:spcAft>
                          <a:spcPts val="0"/>
                        </a:spcAft>
                        <a:buClrTx/>
                        <a:buSzTx/>
                        <a:buFontTx/>
                        <a:buNone/>
                        <a:tabLst/>
                        <a:defRPr/>
                      </a:pP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Regional Operation Manager</a:t>
                      </a:r>
                    </a:p>
                    <a:p>
                      <a:pPr marL="0" marR="0" lvl="0" indent="0" algn="ctr" defTabSz="914400" rtl="0" eaLnBrk="1" fontAlgn="base" latinLnBrk="0" hangingPunct="1">
                        <a:lnSpc>
                          <a:spcPct val="100000"/>
                        </a:lnSpc>
                        <a:spcBef>
                          <a:spcPts val="0"/>
                        </a:spcBef>
                        <a:spcAft>
                          <a:spcPts val="0"/>
                        </a:spcAft>
                        <a:buClrTx/>
                        <a:buSzTx/>
                        <a:buFontTx/>
                        <a:buNone/>
                        <a:tabLst/>
                        <a:defRPr/>
                      </a:pP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Production &amp; Maintenance</a:t>
                      </a:r>
                    </a:p>
                    <a:p>
                      <a:pPr marL="0" marR="0" lvl="0" indent="0" algn="ctr" defTabSz="914400" rtl="0" eaLnBrk="1" fontAlgn="base" latinLnBrk="0" hangingPunct="1">
                        <a:lnSpc>
                          <a:spcPct val="100000"/>
                        </a:lnSpc>
                        <a:spcBef>
                          <a:spcPts val="0"/>
                        </a:spcBef>
                        <a:spcAft>
                          <a:spcPts val="0"/>
                        </a:spcAft>
                        <a:buClrTx/>
                        <a:buSzTx/>
                        <a:buFontTx/>
                        <a:buNone/>
                        <a:tabLst/>
                        <a:defRPr/>
                      </a:pP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Contact: + 84-28-5416 1515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r h="983543">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18.</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Alsons</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Aquaculture Corp.</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Makati City</a:t>
                      </a:r>
                      <a:b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b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Makati, Philippines</a:t>
                      </a:r>
                      <a:endParaRPr lang="vi-V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2.14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Team Aqua Corporation</a:t>
                      </a: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Jhoer</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Geronaga</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Manager</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Contact:+63 83 508 2300</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687683"/>
                  </a:ext>
                </a:extLst>
              </a:tr>
              <a:tr h="840482">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19.</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Bestelement</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Industrial Ltd Inc.</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Pampanga, Philippines</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2.30</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Jaw Lien Enterprise Co Ltd</a:t>
                      </a: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Karen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Manarang</a:t>
                      </a:r>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Assistant Accounting Officer</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Contact:+63 905 241 6698 </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Industrial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840482">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Cebu Far Eastern Drug Inc</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Location 9</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2.15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Scharlab</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S. L.</a:t>
                      </a: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b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endPar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Margaret U. Chang,</a:t>
                      </a:r>
                    </a:p>
                    <a:p>
                      <a:pPr algn="ctr" fontAlgn="ct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Treasurer,</a:t>
                      </a:r>
                      <a:r>
                        <a:rPr lang="en-IN" sz="1000" b="1"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b="1"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a:t>
                      </a:r>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(032) 2558741-3 ; (032) 4234279</a:t>
                      </a:r>
                      <a:endPar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ECEF8D61-40FB-4623-BFE4-2D63A7A916C5}"/>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1638073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9106BDC-B80C-45BA-905D-2707FF1E9F2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6B1D01B8-32F7-47CA-AEE2-F21C067B30D7}"/>
              </a:ext>
            </a:extLst>
          </p:cNvPr>
          <p:cNvSpPr/>
          <p:nvPr/>
        </p:nvSpPr>
        <p:spPr>
          <a:xfrm>
            <a:off x="0" y="754379"/>
            <a:ext cx="6032500" cy="10832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Research Methodology</a:t>
            </a:r>
          </a:p>
        </p:txBody>
      </p:sp>
    </p:spTree>
    <p:extLst>
      <p:ext uri="{BB962C8B-B14F-4D97-AF65-F5344CB8AC3E}">
        <p14:creationId xmlns:p14="http://schemas.microsoft.com/office/powerpoint/2010/main" val="1001531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extLst>
              <p:ext uri="{D42A27DB-BD31-4B8C-83A1-F6EECF244321}">
                <p14:modId xmlns:p14="http://schemas.microsoft.com/office/powerpoint/2010/main" val="1090316616"/>
              </p:ext>
            </p:extLst>
          </p:nvPr>
        </p:nvGraphicFramePr>
        <p:xfrm>
          <a:off x="155912" y="725337"/>
          <a:ext cx="8759486" cy="5611963"/>
        </p:xfrm>
        <a:graphic>
          <a:graphicData uri="http://schemas.openxmlformats.org/drawingml/2006/table">
            <a:tbl>
              <a:tblPr>
                <a:tableStyleId>{5C22544A-7EE6-4342-B048-85BDC9FD1C3A}</a:tableStyleId>
              </a:tblPr>
              <a:tblGrid>
                <a:gridCol w="397591">
                  <a:extLst>
                    <a:ext uri="{9D8B030D-6E8A-4147-A177-3AD203B41FA5}">
                      <a16:colId xmlns:a16="http://schemas.microsoft.com/office/drawing/2014/main" val="3496142794"/>
                    </a:ext>
                  </a:extLst>
                </a:gridCol>
                <a:gridCol w="1498315">
                  <a:extLst>
                    <a:ext uri="{9D8B030D-6E8A-4147-A177-3AD203B41FA5}">
                      <a16:colId xmlns:a16="http://schemas.microsoft.com/office/drawing/2014/main" val="1576160453"/>
                    </a:ext>
                  </a:extLst>
                </a:gridCol>
                <a:gridCol w="1235453">
                  <a:extLst>
                    <a:ext uri="{9D8B030D-6E8A-4147-A177-3AD203B41FA5}">
                      <a16:colId xmlns:a16="http://schemas.microsoft.com/office/drawing/2014/main" val="1828300326"/>
                    </a:ext>
                  </a:extLst>
                </a:gridCol>
                <a:gridCol w="801729">
                  <a:extLst>
                    <a:ext uri="{9D8B030D-6E8A-4147-A177-3AD203B41FA5}">
                      <a16:colId xmlns:a16="http://schemas.microsoft.com/office/drawing/2014/main" val="1628245370"/>
                    </a:ext>
                  </a:extLst>
                </a:gridCol>
                <a:gridCol w="788588">
                  <a:extLst>
                    <a:ext uri="{9D8B030D-6E8A-4147-A177-3AD203B41FA5}">
                      <a16:colId xmlns:a16="http://schemas.microsoft.com/office/drawing/2014/main" val="3067026927"/>
                    </a:ext>
                  </a:extLst>
                </a:gridCol>
                <a:gridCol w="657155">
                  <a:extLst>
                    <a:ext uri="{9D8B030D-6E8A-4147-A177-3AD203B41FA5}">
                      <a16:colId xmlns:a16="http://schemas.microsoft.com/office/drawing/2014/main" val="1947089910"/>
                    </a:ext>
                  </a:extLst>
                </a:gridCol>
                <a:gridCol w="959447">
                  <a:extLst>
                    <a:ext uri="{9D8B030D-6E8A-4147-A177-3AD203B41FA5}">
                      <a16:colId xmlns:a16="http://schemas.microsoft.com/office/drawing/2014/main" val="2359073960"/>
                    </a:ext>
                  </a:extLst>
                </a:gridCol>
                <a:gridCol w="1458885">
                  <a:extLst>
                    <a:ext uri="{9D8B030D-6E8A-4147-A177-3AD203B41FA5}">
                      <a16:colId xmlns:a16="http://schemas.microsoft.com/office/drawing/2014/main" val="4154951052"/>
                    </a:ext>
                  </a:extLst>
                </a:gridCol>
                <a:gridCol w="962323">
                  <a:extLst>
                    <a:ext uri="{9D8B030D-6E8A-4147-A177-3AD203B41FA5}">
                      <a16:colId xmlns:a16="http://schemas.microsoft.com/office/drawing/2014/main" val="1860887565"/>
                    </a:ext>
                  </a:extLst>
                </a:gridCol>
              </a:tblGrid>
              <a:tr h="635133">
                <a:tc rowSpan="2">
                  <a:txBody>
                    <a:bodyPr/>
                    <a:lstStyle/>
                    <a:p>
                      <a:pPr algn="ctr" fontAlgn="ctr"/>
                      <a:r>
                        <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 No.</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182351">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9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9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574720">
                <a:tc>
                  <a:txBody>
                    <a:bodyPr/>
                    <a:lstStyle/>
                    <a:p>
                      <a:pPr algn="ctr" fontAlgn="ct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21.</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Cleveland Industries Inc.</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Malabon City, Philippines</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Trader</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Xx</a:t>
                      </a:r>
                      <a:endParaRPr lang="en-US"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2.22</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Tai-</a:t>
                      </a:r>
                      <a:r>
                        <a:rPr lang="en-IN" sz="9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ammon</a:t>
                      </a: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Co., Ltd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Xx</a:t>
                      </a:r>
                      <a:endParaRPr lang="en-US"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Industrial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1075990">
                <a:tc>
                  <a:txBody>
                    <a:bodyPr/>
                    <a:lstStyle/>
                    <a:p>
                      <a:pPr algn="ctr" fontAlgn="ct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22.</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Fcf</a:t>
                      </a: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Minerals Corp.</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Makati City, Philippines</a:t>
                      </a: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Industrial </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2.01</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Buildmore</a:t>
                      </a: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a:p>
                      <a:pPr algn="ctr" fontAlgn="ctr"/>
                      <a: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Enterprise Co., Ltd</a:t>
                      </a:r>
                      <a:b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br>
                        <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endParaRPr lang="en-IN"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b="0" i="0" kern="12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Lugrine</a:t>
                      </a:r>
                      <a:r>
                        <a:rPr lang="en-IN" sz="9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IN" sz="900" b="0" i="0" kern="12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Comtiag</a:t>
                      </a:r>
                      <a:endParaRPr lang="en-IN" sz="9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algn="ctr" fontAlgn="ctr"/>
                      <a:r>
                        <a:rPr lang="en-IN" sz="9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Process Plant Operations Superintendent </a:t>
                      </a:r>
                    </a:p>
                    <a:p>
                      <a:pPr algn="ctr" fontAlgn="ctr"/>
                      <a:r>
                        <a:rPr lang="en-IN" sz="9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Contact:+63 (0) 2 659 5662</a:t>
                      </a:r>
                      <a:endParaRPr lang="en-US"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9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Industrial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r h="1047923">
                <a:tc>
                  <a:txBody>
                    <a:bodyPr/>
                    <a:lstStyle/>
                    <a:p>
                      <a:pPr algn="ctr" fontAlgn="t"/>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900" u="none" strike="noStrike" dirty="0">
                          <a:effectLst/>
                          <a:latin typeface="Verdana" panose="020B0604030504040204" pitchFamily="34" charset="0"/>
                          <a:ea typeface="Verdana" panose="020B0604030504040204" pitchFamily="34" charset="0"/>
                          <a:cs typeface="Verdana" panose="020B0604030504040204" pitchFamily="34" charset="0"/>
                        </a:rPr>
                        <a:t>Agricultural Chemicals (M) </a:t>
                      </a:r>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Sdn</a:t>
                      </a:r>
                      <a:r>
                        <a:rPr lang="en-US" sz="900" u="none" strike="noStrike" dirty="0">
                          <a:effectLst/>
                          <a:latin typeface="Verdana" panose="020B0604030504040204" pitchFamily="34" charset="0"/>
                          <a:ea typeface="Verdana" panose="020B0604030504040204" pitchFamily="34" charset="0"/>
                          <a:cs typeface="Verdana" panose="020B0604030504040204" pitchFamily="34" charset="0"/>
                        </a:rPr>
                        <a:t>. Bhd. (</a:t>
                      </a:r>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Acm</a:t>
                      </a:r>
                      <a:r>
                        <a:rPr lang="en-US" sz="900"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fi-FI" sz="900" u="none" strike="noStrike" dirty="0">
                          <a:effectLst/>
                          <a:latin typeface="Verdana" panose="020B0604030504040204" pitchFamily="34" charset="0"/>
                          <a:ea typeface="Verdana" panose="020B0604030504040204" pitchFamily="34" charset="0"/>
                          <a:cs typeface="Verdana" panose="020B0604030504040204" pitchFamily="34" charset="0"/>
                        </a:rPr>
                        <a:t> Pulau Pinang, Malaysia</a:t>
                      </a: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Nurul Nabila</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Executive</a:t>
                      </a:r>
                    </a:p>
                    <a:p>
                      <a:pPr algn="ctr" fontAlgn="ctr"/>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Contact:+</a:t>
                      </a: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604-390 7988</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687683"/>
                  </a:ext>
                </a:extLst>
              </a:tr>
              <a:tr h="1047923">
                <a:tc>
                  <a:txBody>
                    <a:bodyPr/>
                    <a:lstStyle/>
                    <a:p>
                      <a:pPr algn="ctr" fontAlgn="t"/>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Biovista</a:t>
                      </a:r>
                      <a:r>
                        <a:rPr lang="en-US" sz="900" u="none" strike="noStrike" dirty="0">
                          <a:effectLst/>
                          <a:latin typeface="Verdana" panose="020B0604030504040204" pitchFamily="34" charset="0"/>
                          <a:ea typeface="Verdana" panose="020B0604030504040204" pitchFamily="34" charset="0"/>
                          <a:cs typeface="Verdana" panose="020B0604030504040204" pitchFamily="34" charset="0"/>
                        </a:rPr>
                        <a:t> Lifesciences </a:t>
                      </a:r>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Sdn</a:t>
                      </a:r>
                      <a:r>
                        <a:rPr lang="en-US" sz="900" u="none" strike="noStrike" dirty="0">
                          <a:effectLst/>
                          <a:latin typeface="Verdana" panose="020B0604030504040204" pitchFamily="34" charset="0"/>
                          <a:ea typeface="Verdana" panose="020B0604030504040204" pitchFamily="34" charset="0"/>
                          <a:cs typeface="Verdana" panose="020B0604030504040204" pitchFamily="34" charset="0"/>
                        </a:rPr>
                        <a:t> </a:t>
                      </a:r>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Bhd</a:t>
                      </a: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9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Kuala Lumpur,</a:t>
                      </a:r>
                      <a:b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br>
                      <a:r>
                        <a:rPr lang="en-IN" sz="9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Malaysia</a:t>
                      </a:r>
                      <a:endParaRPr lang="en-US" sz="9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1047923">
                <a:tc>
                  <a:txBody>
                    <a:bodyPr/>
                    <a:lstStyle/>
                    <a:p>
                      <a:pPr algn="ctr" fontAlgn="t"/>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Hextar</a:t>
                      </a:r>
                      <a:r>
                        <a:rPr lang="en-US" sz="900" u="none" strike="noStrike" dirty="0">
                          <a:effectLst/>
                          <a:latin typeface="Verdana" panose="020B0604030504040204" pitchFamily="34" charset="0"/>
                          <a:ea typeface="Verdana" panose="020B0604030504040204" pitchFamily="34" charset="0"/>
                          <a:cs typeface="Verdana" panose="020B0604030504040204" pitchFamily="34" charset="0"/>
                        </a:rPr>
                        <a:t> Group</a:t>
                      </a: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900" u="none" strike="noStrike" dirty="0">
                          <a:effectLst/>
                          <a:latin typeface="Verdana" panose="020B0604030504040204" pitchFamily="34" charset="0"/>
                          <a:ea typeface="Verdana" panose="020B0604030504040204" pitchFamily="34" charset="0"/>
                          <a:cs typeface="Verdana" panose="020B0604030504040204" pitchFamily="34" charset="0"/>
                        </a:rPr>
                        <a:t> Selangor ,Malaysia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bl>
          </a:graphicData>
        </a:graphic>
      </p:graphicFrame>
      <p:sp>
        <p:nvSpPr>
          <p:cNvPr id="6" name="Title 1">
            <a:extLst>
              <a:ext uri="{FF2B5EF4-FFF2-40B4-BE49-F238E27FC236}">
                <a16:creationId xmlns:a16="http://schemas.microsoft.com/office/drawing/2014/main" id="{272691B6-E71A-4F8D-A458-C6799F768C0A}"/>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26600271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extLst>
              <p:ext uri="{D42A27DB-BD31-4B8C-83A1-F6EECF244321}">
                <p14:modId xmlns:p14="http://schemas.microsoft.com/office/powerpoint/2010/main" val="3321849061"/>
              </p:ext>
            </p:extLst>
          </p:nvPr>
        </p:nvGraphicFramePr>
        <p:xfrm>
          <a:off x="142876" y="958898"/>
          <a:ext cx="8747124" cy="5429202"/>
        </p:xfrm>
        <a:graphic>
          <a:graphicData uri="http://schemas.openxmlformats.org/drawingml/2006/table">
            <a:tbl>
              <a:tblPr>
                <a:tableStyleId>{5C22544A-7EE6-4342-B048-85BDC9FD1C3A}</a:tableStyleId>
              </a:tblPr>
              <a:tblGrid>
                <a:gridCol w="430431">
                  <a:extLst>
                    <a:ext uri="{9D8B030D-6E8A-4147-A177-3AD203B41FA5}">
                      <a16:colId xmlns:a16="http://schemas.microsoft.com/office/drawing/2014/main" val="4244680456"/>
                    </a:ext>
                  </a:extLst>
                </a:gridCol>
                <a:gridCol w="1494917">
                  <a:extLst>
                    <a:ext uri="{9D8B030D-6E8A-4147-A177-3AD203B41FA5}">
                      <a16:colId xmlns:a16="http://schemas.microsoft.com/office/drawing/2014/main" val="1576160453"/>
                    </a:ext>
                  </a:extLst>
                </a:gridCol>
                <a:gridCol w="1237515">
                  <a:extLst>
                    <a:ext uri="{9D8B030D-6E8A-4147-A177-3AD203B41FA5}">
                      <a16:colId xmlns:a16="http://schemas.microsoft.com/office/drawing/2014/main" val="1828300326"/>
                    </a:ext>
                  </a:extLst>
                </a:gridCol>
                <a:gridCol w="778863">
                  <a:extLst>
                    <a:ext uri="{9D8B030D-6E8A-4147-A177-3AD203B41FA5}">
                      <a16:colId xmlns:a16="http://schemas.microsoft.com/office/drawing/2014/main" val="1628245370"/>
                    </a:ext>
                  </a:extLst>
                </a:gridCol>
                <a:gridCol w="785156">
                  <a:extLst>
                    <a:ext uri="{9D8B030D-6E8A-4147-A177-3AD203B41FA5}">
                      <a16:colId xmlns:a16="http://schemas.microsoft.com/office/drawing/2014/main" val="3067026927"/>
                    </a:ext>
                  </a:extLst>
                </a:gridCol>
                <a:gridCol w="641210">
                  <a:extLst>
                    <a:ext uri="{9D8B030D-6E8A-4147-A177-3AD203B41FA5}">
                      <a16:colId xmlns:a16="http://schemas.microsoft.com/office/drawing/2014/main" val="1947089910"/>
                    </a:ext>
                  </a:extLst>
                </a:gridCol>
                <a:gridCol w="929102">
                  <a:extLst>
                    <a:ext uri="{9D8B030D-6E8A-4147-A177-3AD203B41FA5}">
                      <a16:colId xmlns:a16="http://schemas.microsoft.com/office/drawing/2014/main" val="2359073960"/>
                    </a:ext>
                  </a:extLst>
                </a:gridCol>
                <a:gridCol w="1478709">
                  <a:extLst>
                    <a:ext uri="{9D8B030D-6E8A-4147-A177-3AD203B41FA5}">
                      <a16:colId xmlns:a16="http://schemas.microsoft.com/office/drawing/2014/main" val="4154951052"/>
                    </a:ext>
                  </a:extLst>
                </a:gridCol>
                <a:gridCol w="971221">
                  <a:extLst>
                    <a:ext uri="{9D8B030D-6E8A-4147-A177-3AD203B41FA5}">
                      <a16:colId xmlns:a16="http://schemas.microsoft.com/office/drawing/2014/main" val="1860887565"/>
                    </a:ext>
                  </a:extLst>
                </a:gridCol>
              </a:tblGrid>
              <a:tr h="748510">
                <a:tc rowSpan="2">
                  <a:txBody>
                    <a:bodyPr/>
                    <a:lstStyle/>
                    <a:p>
                      <a:pPr algn="ctr" fontAlgn="ctr"/>
                      <a:r>
                        <a:rPr lang="en-US" sz="1000" b="1"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S.No</a:t>
                      </a: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Copper</a:t>
                      </a:r>
                    </a:p>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Sulphate Consumption in 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183354">
                <a:tc vMerge="1">
                  <a:txBody>
                    <a:bodyPr/>
                    <a:lstStyle/>
                    <a:p>
                      <a:endParaRPr lang="en-IN"/>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r>
                        <a:rPr lang="en-US" sz="1000" b="1" u="none" strike="noStrike" dirty="0" err="1">
                          <a:effectLst/>
                          <a:latin typeface="Verdana" panose="020B0604030504040204" pitchFamily="34" charset="0"/>
                          <a:ea typeface="Verdana" panose="020B0604030504040204" pitchFamily="34" charset="0"/>
                          <a:cs typeface="Verdana" panose="020B0604030504040204" pitchFamily="34" charset="0"/>
                        </a:rPr>
                        <a:t>Tonnes</a:t>
                      </a: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2051882">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26.</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Nufarm</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Shah </a:t>
                      </a: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Alam</a:t>
                      </a: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 Malaysia</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Jackie Boo Chen Long</a:t>
                      </a:r>
                    </a:p>
                    <a:p>
                      <a:pPr 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Marketing Executive</a:t>
                      </a:r>
                      <a:b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b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Johor, Melaka</a:t>
                      </a:r>
                    </a:p>
                    <a:p>
                      <a:pPr algn="ctr"/>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Tel : +6017 6677 345</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2445456">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fr-FR" sz="1000" u="none" strike="noStrike" dirty="0" err="1">
                          <a:effectLst/>
                          <a:latin typeface="Verdana" panose="020B0604030504040204" pitchFamily="34" charset="0"/>
                          <a:ea typeface="Verdana" panose="020B0604030504040204" pitchFamily="34" charset="0"/>
                          <a:cs typeface="Verdana" panose="020B0604030504040204" pitchFamily="34" charset="0"/>
                        </a:rPr>
                        <a:t>Felcra</a:t>
                      </a:r>
                      <a:r>
                        <a:rPr lang="fr-FR" sz="1000" u="none" strike="noStrike" dirty="0">
                          <a:effectLst/>
                          <a:latin typeface="Verdana" panose="020B0604030504040204" pitchFamily="34" charset="0"/>
                          <a:ea typeface="Verdana" panose="020B0604030504040204" pitchFamily="34" charset="0"/>
                          <a:cs typeface="Verdana" panose="020B0604030504040204" pitchFamily="34" charset="0"/>
                        </a:rPr>
                        <a:t> Plantation Services </a:t>
                      </a:r>
                      <a:r>
                        <a:rPr lang="fr-FR" sz="1000" u="none" strike="noStrike" dirty="0" err="1">
                          <a:effectLst/>
                          <a:latin typeface="Verdana" panose="020B0604030504040204" pitchFamily="34" charset="0"/>
                          <a:ea typeface="Verdana" panose="020B0604030504040204" pitchFamily="34" charset="0"/>
                          <a:cs typeface="Verdana" panose="020B0604030504040204" pitchFamily="34" charset="0"/>
                        </a:rPr>
                        <a:t>Sdn</a:t>
                      </a:r>
                      <a:r>
                        <a:rPr lang="fr-FR" sz="1000" u="none" strike="noStrike" dirty="0">
                          <a:effectLst/>
                          <a:latin typeface="Verdana" panose="020B0604030504040204" pitchFamily="34" charset="0"/>
                          <a:ea typeface="Verdana" panose="020B0604030504040204" pitchFamily="34" charset="0"/>
                          <a:cs typeface="Verdana" panose="020B0604030504040204" pitchFamily="34" charset="0"/>
                        </a:rPr>
                        <a:t> </a:t>
                      </a:r>
                      <a:r>
                        <a:rPr lang="fr-FR" sz="1000" u="none" strike="noStrike" dirty="0" err="1">
                          <a:effectLst/>
                          <a:latin typeface="Verdana" panose="020B0604030504040204" pitchFamily="34" charset="0"/>
                          <a:ea typeface="Verdana" panose="020B0604030504040204" pitchFamily="34" charset="0"/>
                          <a:cs typeface="Verdana" panose="020B0604030504040204" pitchFamily="34" charset="0"/>
                        </a:rPr>
                        <a:t>Bhd</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Kuala Lumpur, Malaysia</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Agriculture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err="1">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Reagent Grade</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bl>
          </a:graphicData>
        </a:graphic>
      </p:graphicFrame>
      <p:sp>
        <p:nvSpPr>
          <p:cNvPr id="6" name="Title 1">
            <a:extLst>
              <a:ext uri="{FF2B5EF4-FFF2-40B4-BE49-F238E27FC236}">
                <a16:creationId xmlns:a16="http://schemas.microsoft.com/office/drawing/2014/main" id="{A92F8A4F-45A9-4356-958F-38E9252F4C3E}"/>
              </a:ext>
            </a:extLst>
          </p:cNvPr>
          <p:cNvSpPr txBox="1">
            <a:spLocks/>
          </p:cNvSpPr>
          <p:nvPr/>
        </p:nvSpPr>
        <p:spPr>
          <a:xfrm>
            <a:off x="222070" y="206680"/>
            <a:ext cx="8921930" cy="29668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lang="en-IN" sz="1400" b="1" dirty="0">
                <a:solidFill>
                  <a:prstClr val="black"/>
                </a:solidFill>
                <a:latin typeface="Arial" panose="020B0604020202020204" pitchFamily="34" charset="0"/>
                <a:cs typeface="Arial" panose="020B0604020202020204" pitchFamily="34" charset="0"/>
              </a:rPr>
              <a:t>Copper Sulphate</a:t>
            </a:r>
            <a:r>
              <a:rPr kumimoji="0" lang="en-IN"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Customer Analysis</a:t>
            </a:r>
          </a:p>
        </p:txBody>
      </p:sp>
    </p:spTree>
    <p:extLst>
      <p:ext uri="{BB962C8B-B14F-4D97-AF65-F5344CB8AC3E}">
        <p14:creationId xmlns:p14="http://schemas.microsoft.com/office/powerpoint/2010/main" val="3271399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ircuit board&#10;&#10;Description automatically generated">
            <a:extLst>
              <a:ext uri="{FF2B5EF4-FFF2-40B4-BE49-F238E27FC236}">
                <a16:creationId xmlns:a16="http://schemas.microsoft.com/office/drawing/2014/main" id="{15002FBF-6781-4005-81B2-23019BAEFA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81000" y="6019800"/>
            <a:ext cx="8408194" cy="744836"/>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defTabSz="914400">
              <a:spcBef>
                <a:spcPct val="0"/>
              </a:spcBef>
              <a:spcAft>
                <a:spcPts val="600"/>
              </a:spcAft>
              <a:buNone/>
            </a:pPr>
            <a:r>
              <a:rPr lang="en-US" sz="3100" b="1" spc="-136" dirty="0">
                <a:solidFill>
                  <a:srgbClr val="F2F2F2"/>
                </a:solidFill>
                <a:effectLst>
                  <a:outerShdw blurRad="38100" dist="38100" dir="2700000" algn="tl">
                    <a:srgbClr val="000000">
                      <a:alpha val="43137"/>
                    </a:srgbClr>
                  </a:outerShdw>
                </a:effectLst>
                <a:latin typeface="+mj-lt"/>
                <a:ea typeface="+mj-ea"/>
                <a:cs typeface="+mj-cs"/>
              </a:rPr>
              <a:t>PRICING ANALYSIS</a:t>
            </a:r>
          </a:p>
        </p:txBody>
      </p:sp>
    </p:spTree>
    <p:extLst>
      <p:ext uri="{BB962C8B-B14F-4D97-AF65-F5344CB8AC3E}">
        <p14:creationId xmlns:p14="http://schemas.microsoft.com/office/powerpoint/2010/main" val="3180246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093B03-7134-42A1-8E41-769F44215672}"/>
              </a:ext>
            </a:extLst>
          </p:cNvPr>
          <p:cNvSpPr/>
          <p:nvPr/>
        </p:nvSpPr>
        <p:spPr>
          <a:xfrm>
            <a:off x="82564" y="6339721"/>
            <a:ext cx="4746840" cy="27699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i="1" dirty="0">
                <a:solidFill>
                  <a:srgbClr val="FF0000"/>
                </a:solidFill>
                <a:latin typeface="Verdana" panose="020B0604030504040204" pitchFamily="34" charset="0"/>
                <a:ea typeface="Verdana" panose="020B0604030504040204" pitchFamily="34" charset="0"/>
                <a:cs typeface="Verdana" panose="020B0604030504040204" pitchFamily="34" charset="0"/>
              </a:rPr>
              <a:t>Source: Secondary Research, Expert Interviews, </a:t>
            </a:r>
          </a:p>
          <a:p>
            <a:r>
              <a:rPr lang="en-US" sz="600" i="1" dirty="0">
                <a:solidFill>
                  <a:srgbClr val="FF0000"/>
                </a:solidFill>
                <a:latin typeface="Verdana" panose="020B0604030504040204" pitchFamily="34" charset="0"/>
                <a:ea typeface="Verdana" panose="020B0604030504040204" pitchFamily="34" charset="0"/>
                <a:cs typeface="Verdana" panose="020B0604030504040204" pitchFamily="34" charset="0"/>
              </a:rPr>
              <a:t>Note: These are dummy figures; please purchase our report for actual data</a:t>
            </a:r>
            <a:endParaRPr lang="en-IN" sz="600" i="1"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30DA3301-DB6B-41BD-97DD-7D3F378953D1}"/>
              </a:ext>
            </a:extLst>
          </p:cNvPr>
          <p:cNvSpPr txBox="1"/>
          <p:nvPr/>
        </p:nvSpPr>
        <p:spPr>
          <a:xfrm>
            <a:off x="82563" y="42203"/>
            <a:ext cx="6740267" cy="830997"/>
          </a:xfrm>
          <a:prstGeom prst="rect">
            <a:avLst/>
          </a:prstGeom>
          <a:solidFill>
            <a:srgbClr val="E7EBF1"/>
          </a:solidFill>
        </p:spPr>
        <p:txBody>
          <a:bodyPr wrap="square" rtlCol="0">
            <a:spAutoFit/>
          </a:bodyPr>
          <a:lstStyle/>
          <a:p>
            <a:pPr algn="just"/>
            <a:r>
              <a:rPr lang="en-US" sz="1200" dirty="0">
                <a:solidFill>
                  <a:schemeClr val="bg1">
                    <a:lumMod val="50000"/>
                  </a:schemeClr>
                </a:solidFill>
                <a:latin typeface="Adobe Devanagari" panose="02040503050201020203" pitchFamily="18" charset="0"/>
                <a:cs typeface="Adobe Devanagari" panose="02040503050201020203" pitchFamily="18" charset="0"/>
              </a:rPr>
              <a:t>Monthly Grade-wise pricing is calculated by tracking the contracts and deals at both national and international markets, through continuous collaboration with manufacturers, distributors and suppliers. Pricing include Bulk Contract, CFR price and is calculated by tracking the contracts and offered price across concerned geographies.</a:t>
            </a:r>
          </a:p>
        </p:txBody>
      </p:sp>
      <p:sp>
        <p:nvSpPr>
          <p:cNvPr id="6" name="Subtitle 6">
            <a:extLst>
              <a:ext uri="{FF2B5EF4-FFF2-40B4-BE49-F238E27FC236}">
                <a16:creationId xmlns:a16="http://schemas.microsoft.com/office/drawing/2014/main" id="{5EF374BF-E620-461C-A9BA-F3364DC1EB3A}"/>
              </a:ext>
            </a:extLst>
          </p:cNvPr>
          <p:cNvSpPr txBox="1">
            <a:spLocks/>
          </p:cNvSpPr>
          <p:nvPr/>
        </p:nvSpPr>
        <p:spPr>
          <a:xfrm>
            <a:off x="801708" y="5772312"/>
            <a:ext cx="8039209" cy="727246"/>
          </a:xfrm>
          <a:prstGeom prst="rect">
            <a:avLst/>
          </a:prstGeom>
        </p:spPr>
        <p:txBody>
          <a:bodyPr vert="horz" lIns="83127" tIns="41564" rIns="83127" bIns="41564" rtlCol="0">
            <a:normAutofit/>
          </a:bodyPr>
          <a:lstStyle>
            <a:lvl1pPr marL="228604" indent="-228604" algn="l" defTabSz="91441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4" indent="-228604" algn="l" defTabSz="91441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4" indent="-228604" algn="l" defTabSz="91441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33" indent="-228604" algn="l" defTabSz="91441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43" indent="-228604" algn="l" defTabSz="91441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52" indent="-228604" algn="l" defTabSz="91441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62" indent="-228604" algn="l" defTabSz="91441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72" indent="-228604" algn="l" defTabSz="91441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81" indent="-228604" algn="l" defTabSz="91441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endParaRPr lang="en-US" sz="800" dirty="0">
              <a:latin typeface="Verdana" panose="020B0604030504040204" pitchFamily="34" charset="0"/>
              <a:ea typeface="Verdana" panose="020B0604030504040204" pitchFamily="34" charset="0"/>
              <a:cs typeface="Verdana" panose="020B0604030504040204" pitchFamily="34" charset="0"/>
            </a:endParaRPr>
          </a:p>
          <a:p>
            <a:pPr marL="0" indent="0" algn="just">
              <a:lnSpc>
                <a:spcPct val="150000"/>
              </a:lnSpc>
              <a:buNone/>
            </a:pPr>
            <a:r>
              <a:rPr lang="en-IN" sz="800" dirty="0">
                <a:highlight>
                  <a:srgbClr val="C0C0C0"/>
                </a:highlight>
                <a:latin typeface="Verdana" panose="020B0604030504040204" pitchFamily="34" charset="0"/>
                <a:ea typeface="Verdana" panose="020B0604030504040204" pitchFamily="34" charset="0"/>
                <a:cs typeface="Verdana" panose="020B0604030504040204" pitchFamily="34" charset="0"/>
              </a:rPr>
              <a:t>Reproduction of any part of this work by any process whatsoever without permission of ChemAnalyst is strictly forbidden.</a:t>
            </a:r>
          </a:p>
        </p:txBody>
      </p:sp>
      <p:graphicFrame>
        <p:nvGraphicFramePr>
          <p:cNvPr id="9" name="Table 8">
            <a:extLst>
              <a:ext uri="{FF2B5EF4-FFF2-40B4-BE49-F238E27FC236}">
                <a16:creationId xmlns:a16="http://schemas.microsoft.com/office/drawing/2014/main" id="{7FCB6C36-3028-4598-A53D-FD2CF5A0510D}"/>
              </a:ext>
            </a:extLst>
          </p:cNvPr>
          <p:cNvGraphicFramePr>
            <a:graphicFrameLocks noGrp="1"/>
          </p:cNvGraphicFramePr>
          <p:nvPr>
            <p:extLst>
              <p:ext uri="{D42A27DB-BD31-4B8C-83A1-F6EECF244321}">
                <p14:modId xmlns:p14="http://schemas.microsoft.com/office/powerpoint/2010/main" val="1269002180"/>
              </p:ext>
            </p:extLst>
          </p:nvPr>
        </p:nvGraphicFramePr>
        <p:xfrm>
          <a:off x="754238" y="1354739"/>
          <a:ext cx="8039209" cy="2834990"/>
        </p:xfrm>
        <a:graphic>
          <a:graphicData uri="http://schemas.openxmlformats.org/drawingml/2006/table">
            <a:tbl>
              <a:tblPr firstRow="1" bandRow="1">
                <a:tableStyleId>{93296810-A885-4BE3-A3E7-6D5BEEA58F35}</a:tableStyleId>
              </a:tblPr>
              <a:tblGrid>
                <a:gridCol w="1907170">
                  <a:extLst>
                    <a:ext uri="{9D8B030D-6E8A-4147-A177-3AD203B41FA5}">
                      <a16:colId xmlns:a16="http://schemas.microsoft.com/office/drawing/2014/main" val="2510955510"/>
                    </a:ext>
                  </a:extLst>
                </a:gridCol>
                <a:gridCol w="1679553">
                  <a:extLst>
                    <a:ext uri="{9D8B030D-6E8A-4147-A177-3AD203B41FA5}">
                      <a16:colId xmlns:a16="http://schemas.microsoft.com/office/drawing/2014/main" val="979710789"/>
                    </a:ext>
                  </a:extLst>
                </a:gridCol>
                <a:gridCol w="1484162">
                  <a:extLst>
                    <a:ext uri="{9D8B030D-6E8A-4147-A177-3AD203B41FA5}">
                      <a16:colId xmlns:a16="http://schemas.microsoft.com/office/drawing/2014/main" val="1392732762"/>
                    </a:ext>
                  </a:extLst>
                </a:gridCol>
                <a:gridCol w="1484162">
                  <a:extLst>
                    <a:ext uri="{9D8B030D-6E8A-4147-A177-3AD203B41FA5}">
                      <a16:colId xmlns:a16="http://schemas.microsoft.com/office/drawing/2014/main" val="2057598399"/>
                    </a:ext>
                  </a:extLst>
                </a:gridCol>
                <a:gridCol w="1484162">
                  <a:extLst>
                    <a:ext uri="{9D8B030D-6E8A-4147-A177-3AD203B41FA5}">
                      <a16:colId xmlns:a16="http://schemas.microsoft.com/office/drawing/2014/main" val="1230530250"/>
                    </a:ext>
                  </a:extLst>
                </a:gridCol>
              </a:tblGrid>
              <a:tr h="707855">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Region</a:t>
                      </a:r>
                    </a:p>
                  </a:txBody>
                  <a:tcPr anchor="ctr">
                    <a:solidFill>
                      <a:srgbClr val="C6CFDC"/>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April</a:t>
                      </a:r>
                    </a:p>
                    <a:p>
                      <a:pPr algn="ctr"/>
                      <a:r>
                        <a:rPr lang="en-US" sz="1000" dirty="0">
                          <a:latin typeface="Verdana" panose="020B0604030504040204" pitchFamily="34" charset="0"/>
                          <a:ea typeface="Verdana" panose="020B0604030504040204" pitchFamily="34" charset="0"/>
                          <a:cs typeface="Verdana" panose="020B0604030504040204" pitchFamily="34" charset="0"/>
                        </a:rPr>
                        <a:t>2020</a:t>
                      </a:r>
                    </a:p>
                  </a:txBody>
                  <a:tcPr anchor="ctr">
                    <a:solidFill>
                      <a:srgbClr val="C6CFDC"/>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May </a:t>
                      </a:r>
                    </a:p>
                    <a:p>
                      <a:pPr algn="ctr"/>
                      <a:r>
                        <a:rPr lang="en-US" sz="1000" dirty="0">
                          <a:latin typeface="Verdana" panose="020B0604030504040204" pitchFamily="34" charset="0"/>
                          <a:ea typeface="Verdana" panose="020B0604030504040204" pitchFamily="34" charset="0"/>
                          <a:cs typeface="Verdana" panose="020B0604030504040204" pitchFamily="34" charset="0"/>
                        </a:rPr>
                        <a:t>2020</a:t>
                      </a:r>
                    </a:p>
                  </a:txBody>
                  <a:tcPr anchor="ctr">
                    <a:solidFill>
                      <a:srgbClr val="C6CFDC"/>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June</a:t>
                      </a:r>
                    </a:p>
                    <a:p>
                      <a:pPr algn="ctr"/>
                      <a:r>
                        <a:rPr lang="en-US" sz="1000" dirty="0">
                          <a:latin typeface="Verdana" panose="020B0604030504040204" pitchFamily="34" charset="0"/>
                          <a:ea typeface="Verdana" panose="020B0604030504040204" pitchFamily="34" charset="0"/>
                          <a:cs typeface="Verdana" panose="020B0604030504040204" pitchFamily="34" charset="0"/>
                        </a:rPr>
                        <a:t>2020</a:t>
                      </a:r>
                    </a:p>
                  </a:txBody>
                  <a:tcPr anchor="ctr">
                    <a:solidFill>
                      <a:srgbClr val="C6CFDC"/>
                    </a:solidFill>
                  </a:tcPr>
                </a:tc>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July</a:t>
                      </a:r>
                    </a:p>
                    <a:p>
                      <a:pPr algn="ctr"/>
                      <a:r>
                        <a:rPr lang="en-US" sz="1000" dirty="0">
                          <a:latin typeface="Verdana" panose="020B0604030504040204" pitchFamily="34" charset="0"/>
                          <a:ea typeface="Verdana" panose="020B0604030504040204" pitchFamily="34" charset="0"/>
                          <a:cs typeface="Verdana" panose="020B0604030504040204" pitchFamily="34" charset="0"/>
                        </a:rPr>
                        <a:t>2020</a:t>
                      </a:r>
                    </a:p>
                  </a:txBody>
                  <a:tcPr anchor="ctr">
                    <a:solidFill>
                      <a:srgbClr val="C6CFDC"/>
                    </a:solidFill>
                  </a:tcPr>
                </a:tc>
                <a:extLst>
                  <a:ext uri="{0D108BD9-81ED-4DB2-BD59-A6C34878D82A}">
                    <a16:rowId xmlns:a16="http://schemas.microsoft.com/office/drawing/2014/main" val="3043530067"/>
                  </a:ext>
                </a:extLst>
              </a:tr>
              <a:tr h="707855">
                <a:tc>
                  <a:txBody>
                    <a:bodyPr/>
                    <a:lstStyle/>
                    <a:p>
                      <a:pPr algn="ctr"/>
                      <a:r>
                        <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Indonesia – Bulk Contract ($ / Ton)</a:t>
                      </a:r>
                    </a:p>
                  </a:txBody>
                  <a:tcPr anchor="ctr">
                    <a:solidFill>
                      <a:srgbClr val="C6CFD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solidFill>
                      <a:srgbClr val="C6CFD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solidFill>
                      <a:srgbClr val="C6CFD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solidFill>
                      <a:srgbClr val="C6CFD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solidFill>
                      <a:srgbClr val="C6CFDC"/>
                    </a:solidFill>
                  </a:tcPr>
                </a:tc>
                <a:extLst>
                  <a:ext uri="{0D108BD9-81ED-4DB2-BD59-A6C34878D82A}">
                    <a16:rowId xmlns:a16="http://schemas.microsoft.com/office/drawing/2014/main" val="3306710774"/>
                  </a:ext>
                </a:extLst>
              </a:tr>
              <a:tr h="711425">
                <a:tc>
                  <a:txBody>
                    <a:bodyPr/>
                    <a:lstStyle/>
                    <a:p>
                      <a:pPr algn="ctr"/>
                      <a:r>
                        <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Vietnam CFR </a:t>
                      </a:r>
                    </a:p>
                    <a:p>
                      <a:pPr algn="ctr"/>
                      <a:r>
                        <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/Ton)</a:t>
                      </a:r>
                    </a:p>
                  </a:txBody>
                  <a:tcPr anchor="ctr">
                    <a:solidFill>
                      <a:srgbClr val="C6CFD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solidFill>
                      <a:srgbClr val="C6CFD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solidFill>
                      <a:srgbClr val="C6CFD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solidFill>
                      <a:srgbClr val="C6CFD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solidFill>
                      <a:srgbClr val="C6CFDC"/>
                    </a:solidFill>
                  </a:tcPr>
                </a:tc>
                <a:extLst>
                  <a:ext uri="{0D108BD9-81ED-4DB2-BD59-A6C34878D82A}">
                    <a16:rowId xmlns:a16="http://schemas.microsoft.com/office/drawing/2014/main" val="3786959692"/>
                  </a:ext>
                </a:extLst>
              </a:tr>
              <a:tr h="707855">
                <a:tc>
                  <a:txBody>
                    <a:bodyPr/>
                    <a:lstStyle/>
                    <a:p>
                      <a:pPr algn="ctr"/>
                      <a:r>
                        <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Thailand-Bulk Contract</a:t>
                      </a:r>
                    </a:p>
                    <a:p>
                      <a:pPr algn="ctr"/>
                      <a:r>
                        <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($/Ton)</a:t>
                      </a:r>
                    </a:p>
                  </a:txBody>
                  <a:tcPr anchor="ctr">
                    <a:solidFill>
                      <a:srgbClr val="C6CFD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solidFill>
                      <a:srgbClr val="C6CFD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solidFill>
                      <a:srgbClr val="C6CFD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solidFill>
                      <a:srgbClr val="C6CFD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XXX</a:t>
                      </a:r>
                      <a:endParaRPr kumimoji="0" lang="en-US" sz="10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anchor="ctr">
                    <a:solidFill>
                      <a:srgbClr val="C6CFDC"/>
                    </a:solidFill>
                  </a:tcPr>
                </a:tc>
                <a:extLst>
                  <a:ext uri="{0D108BD9-81ED-4DB2-BD59-A6C34878D82A}">
                    <a16:rowId xmlns:a16="http://schemas.microsoft.com/office/drawing/2014/main" val="246882652"/>
                  </a:ext>
                </a:extLst>
              </a:tr>
            </a:tbl>
          </a:graphicData>
        </a:graphic>
      </p:graphicFrame>
      <p:sp>
        <p:nvSpPr>
          <p:cNvPr id="10" name="TextBox 9">
            <a:extLst>
              <a:ext uri="{FF2B5EF4-FFF2-40B4-BE49-F238E27FC236}">
                <a16:creationId xmlns:a16="http://schemas.microsoft.com/office/drawing/2014/main" id="{9999DC2E-20E9-4AA5-B4B6-D1B2DC17D816}"/>
              </a:ext>
            </a:extLst>
          </p:cNvPr>
          <p:cNvSpPr txBox="1"/>
          <p:nvPr/>
        </p:nvSpPr>
        <p:spPr>
          <a:xfrm>
            <a:off x="632517" y="4750188"/>
            <a:ext cx="8039208" cy="461665"/>
          </a:xfrm>
          <a:prstGeom prst="rect">
            <a:avLst/>
          </a:prstGeom>
          <a:solidFill>
            <a:srgbClr val="E7EBF1"/>
          </a:solidFill>
          <a:ln>
            <a:solidFill>
              <a:schemeClr val="accent4">
                <a:lumMod val="75000"/>
              </a:schemeClr>
            </a:solidFill>
          </a:ln>
        </p:spPr>
        <p:txBody>
          <a:bodyPr wrap="square" rtlCol="0">
            <a:spAutoFit/>
          </a:bodyPr>
          <a:lstStyle/>
          <a:p>
            <a:pPr algn="just"/>
            <a:r>
              <a:rPr lang="en-IN" sz="1200" i="1" dirty="0"/>
              <a:t>* Copper Sulphate is primarily being imported from India, USA and. COVID-19 has caused a disruption in supply in the  market. </a:t>
            </a:r>
          </a:p>
          <a:p>
            <a:pPr algn="just"/>
            <a:r>
              <a:rPr lang="en-IN" sz="1200" i="1" dirty="0"/>
              <a:t>The range of prices for both the grades viz., coarse and grounded is USD XXX per Kg to USD XXX per Kg</a:t>
            </a:r>
            <a:endParaRPr lang="en-US" sz="1200" i="1" dirty="0"/>
          </a:p>
        </p:txBody>
      </p:sp>
    </p:spTree>
    <p:extLst>
      <p:ext uri="{BB962C8B-B14F-4D97-AF65-F5344CB8AC3E}">
        <p14:creationId xmlns:p14="http://schemas.microsoft.com/office/powerpoint/2010/main" val="4971573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F94E855F-C822-445F-8FFB-EA7C113DB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84677" cy="68580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81000" y="6019800"/>
            <a:ext cx="8408194" cy="744836"/>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defTabSz="914400">
              <a:spcBef>
                <a:spcPct val="0"/>
              </a:spcBef>
              <a:spcAft>
                <a:spcPts val="600"/>
              </a:spcAft>
              <a:buNone/>
            </a:pPr>
            <a:r>
              <a:rPr lang="en-US" sz="3100" b="1" spc="-136" dirty="0">
                <a:solidFill>
                  <a:schemeClr val="tx1">
                    <a:lumMod val="85000"/>
                    <a:lumOff val="15000"/>
                  </a:schemeClr>
                </a:solidFill>
                <a:effectLst>
                  <a:outerShdw blurRad="38100" dist="38100" dir="2700000" algn="tl">
                    <a:srgbClr val="000000">
                      <a:alpha val="43137"/>
                    </a:srgbClr>
                  </a:outerShdw>
                </a:effectLst>
                <a:latin typeface="+mj-lt"/>
                <a:ea typeface="+mj-ea"/>
                <a:cs typeface="+mj-cs"/>
              </a:rPr>
              <a:t>CUSTOMER ANALYSIS</a:t>
            </a:r>
          </a:p>
        </p:txBody>
      </p:sp>
    </p:spTree>
    <p:extLst>
      <p:ext uri="{BB962C8B-B14F-4D97-AF65-F5344CB8AC3E}">
        <p14:creationId xmlns:p14="http://schemas.microsoft.com/office/powerpoint/2010/main" val="584562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093B03-7134-42A1-8E41-769F44215672}"/>
              </a:ext>
            </a:extLst>
          </p:cNvPr>
          <p:cNvSpPr/>
          <p:nvPr/>
        </p:nvSpPr>
        <p:spPr>
          <a:xfrm>
            <a:off x="82564" y="6339721"/>
            <a:ext cx="4746840" cy="27699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i="1" dirty="0">
                <a:solidFill>
                  <a:srgbClr val="FF0000"/>
                </a:solidFill>
                <a:latin typeface="Verdana" panose="020B0604030504040204" pitchFamily="34" charset="0"/>
                <a:ea typeface="Verdana" panose="020B0604030504040204" pitchFamily="34" charset="0"/>
                <a:cs typeface="Verdana" panose="020B0604030504040204" pitchFamily="34" charset="0"/>
              </a:rPr>
              <a:t>Source: Secondary Research, Expert Interviews, </a:t>
            </a:r>
          </a:p>
          <a:p>
            <a:r>
              <a:rPr lang="en-US" sz="600" i="1" dirty="0">
                <a:solidFill>
                  <a:srgbClr val="FF0000"/>
                </a:solidFill>
                <a:latin typeface="Verdana" panose="020B0604030504040204" pitchFamily="34" charset="0"/>
                <a:ea typeface="Verdana" panose="020B0604030504040204" pitchFamily="34" charset="0"/>
                <a:cs typeface="Verdana" panose="020B0604030504040204" pitchFamily="34" charset="0"/>
              </a:rPr>
              <a:t>Note: These are dummy figures; please purchase our report for actual data</a:t>
            </a:r>
            <a:endParaRPr lang="en-IN" sz="600" i="1"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8B5A84DD-E007-4CCE-BB6D-402DD2B4F9BF}"/>
              </a:ext>
            </a:extLst>
          </p:cNvPr>
          <p:cNvSpPr txBox="1"/>
          <p:nvPr/>
        </p:nvSpPr>
        <p:spPr>
          <a:xfrm>
            <a:off x="82564" y="128739"/>
            <a:ext cx="6136756" cy="646331"/>
          </a:xfrm>
          <a:prstGeom prst="rect">
            <a:avLst/>
          </a:prstGeom>
          <a:solidFill>
            <a:srgbClr val="E7EBF1"/>
          </a:solidFill>
        </p:spPr>
        <p:txBody>
          <a:bodyPr wrap="square" rtlCol="0">
            <a:spAutoFit/>
          </a:bodyPr>
          <a:lstStyle/>
          <a:p>
            <a:pPr algn="just"/>
            <a:r>
              <a:rPr lang="en-US" sz="1200" dirty="0">
                <a:solidFill>
                  <a:schemeClr val="bg1">
                    <a:lumMod val="50000"/>
                  </a:schemeClr>
                </a:solidFill>
                <a:latin typeface="Adobe Devanagari" panose="02040503050201020203" pitchFamily="18" charset="0"/>
                <a:cs typeface="Adobe Devanagari" panose="02040503050201020203" pitchFamily="18" charset="0"/>
              </a:rPr>
              <a:t>During times of uncertainty, having supplier and customer data is critical for businesses. ChemAnalyst offers the competitive edge for sourcing &amp; procurement solutions, to connect with right channel partner and maintain the lead in the market. </a:t>
            </a:r>
            <a:endParaRPr lang="en-US" sz="1400" dirty="0">
              <a:solidFill>
                <a:schemeClr val="bg1">
                  <a:lumMod val="50000"/>
                </a:schemeClr>
              </a:solidFill>
              <a:latin typeface="Adobe Devanagari" panose="02040503050201020203" pitchFamily="18" charset="0"/>
              <a:cs typeface="Adobe Devanagari" panose="02040503050201020203" pitchFamily="18" charset="0"/>
            </a:endParaRPr>
          </a:p>
        </p:txBody>
      </p:sp>
      <p:graphicFrame>
        <p:nvGraphicFramePr>
          <p:cNvPr id="6" name="Table 5">
            <a:extLst>
              <a:ext uri="{FF2B5EF4-FFF2-40B4-BE49-F238E27FC236}">
                <a16:creationId xmlns:a16="http://schemas.microsoft.com/office/drawing/2014/main" id="{3D8B5DD2-8DF1-48A0-A947-823E7B9D1527}"/>
              </a:ext>
            </a:extLst>
          </p:cNvPr>
          <p:cNvGraphicFramePr>
            <a:graphicFrameLocks noGrp="1"/>
          </p:cNvGraphicFramePr>
          <p:nvPr/>
        </p:nvGraphicFramePr>
        <p:xfrm>
          <a:off x="538744" y="1422171"/>
          <a:ext cx="8380173" cy="1617439"/>
        </p:xfrm>
        <a:graphic>
          <a:graphicData uri="http://schemas.openxmlformats.org/drawingml/2006/table">
            <a:tbl>
              <a:tblPr firstRow="1" bandRow="1">
                <a:tableStyleId>{2D5ABB26-0587-4C30-8999-92F81FD0307C}</a:tableStyleId>
              </a:tblPr>
              <a:tblGrid>
                <a:gridCol w="1600707">
                  <a:extLst>
                    <a:ext uri="{9D8B030D-6E8A-4147-A177-3AD203B41FA5}">
                      <a16:colId xmlns:a16="http://schemas.microsoft.com/office/drawing/2014/main" val="2510955510"/>
                    </a:ext>
                  </a:extLst>
                </a:gridCol>
                <a:gridCol w="1129911">
                  <a:extLst>
                    <a:ext uri="{9D8B030D-6E8A-4147-A177-3AD203B41FA5}">
                      <a16:colId xmlns:a16="http://schemas.microsoft.com/office/drawing/2014/main" val="4219441413"/>
                    </a:ext>
                  </a:extLst>
                </a:gridCol>
                <a:gridCol w="1129911">
                  <a:extLst>
                    <a:ext uri="{9D8B030D-6E8A-4147-A177-3AD203B41FA5}">
                      <a16:colId xmlns:a16="http://schemas.microsoft.com/office/drawing/2014/main" val="348606489"/>
                    </a:ext>
                  </a:extLst>
                </a:gridCol>
                <a:gridCol w="1129911">
                  <a:extLst>
                    <a:ext uri="{9D8B030D-6E8A-4147-A177-3AD203B41FA5}">
                      <a16:colId xmlns:a16="http://schemas.microsoft.com/office/drawing/2014/main" val="979710789"/>
                    </a:ext>
                  </a:extLst>
                </a:gridCol>
                <a:gridCol w="1129911">
                  <a:extLst>
                    <a:ext uri="{9D8B030D-6E8A-4147-A177-3AD203B41FA5}">
                      <a16:colId xmlns:a16="http://schemas.microsoft.com/office/drawing/2014/main" val="1392732762"/>
                    </a:ext>
                  </a:extLst>
                </a:gridCol>
                <a:gridCol w="1129911">
                  <a:extLst>
                    <a:ext uri="{9D8B030D-6E8A-4147-A177-3AD203B41FA5}">
                      <a16:colId xmlns:a16="http://schemas.microsoft.com/office/drawing/2014/main" val="2057598399"/>
                    </a:ext>
                  </a:extLst>
                </a:gridCol>
                <a:gridCol w="1129911">
                  <a:extLst>
                    <a:ext uri="{9D8B030D-6E8A-4147-A177-3AD203B41FA5}">
                      <a16:colId xmlns:a16="http://schemas.microsoft.com/office/drawing/2014/main" val="1230530250"/>
                    </a:ext>
                  </a:extLst>
                </a:gridCol>
              </a:tblGrid>
              <a:tr h="281372">
                <a:tc>
                  <a:txBody>
                    <a:bodyPr/>
                    <a:lstStyle/>
                    <a:p>
                      <a:pPr algn="ctr"/>
                      <a:r>
                        <a:rPr lang="en-US" sz="1100" b="1" dirty="0"/>
                        <a:t>Supplier Name</a:t>
                      </a:r>
                      <a:endParaRPr lang="en-US" sz="1100" b="1"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BE1E9"/>
                    </a:solidFill>
                  </a:tcPr>
                </a:tc>
                <a:tc>
                  <a:txBody>
                    <a:bodyPr/>
                    <a:lstStyle/>
                    <a:p>
                      <a:pPr algn="ctr"/>
                      <a:r>
                        <a:rPr lang="en-US" sz="1100" b="1" dirty="0"/>
                        <a:t>Supplier Location</a:t>
                      </a:r>
                      <a:endParaRPr lang="en-US" sz="1100" b="1" dirty="0">
                        <a:latin typeface="Verdana" panose="020B0604030504040204" pitchFamily="34" charset="0"/>
                        <a:ea typeface="Verdana" panose="020B0604030504040204" pitchFamily="34" charset="0"/>
                        <a:cs typeface="Verdana" panose="020B0604030504040204" pitchFamily="34" charset="0"/>
                      </a:endParaRPr>
                    </a:p>
                  </a:txBody>
                  <a:tcPr anchor="ctr">
                    <a:lnT w="12700" cap="flat" cmpd="sng" algn="ctr">
                      <a:solidFill>
                        <a:schemeClr val="tx1"/>
                      </a:solidFill>
                      <a:prstDash val="solid"/>
                      <a:round/>
                      <a:headEnd type="none" w="med" len="med"/>
                      <a:tailEnd type="none" w="med" len="med"/>
                    </a:lnT>
                    <a:solidFill>
                      <a:srgbClr val="DBE1E9"/>
                    </a:solidFill>
                  </a:tcPr>
                </a:tc>
                <a:tc>
                  <a:txBody>
                    <a:bodyPr/>
                    <a:lstStyle/>
                    <a:p>
                      <a:pPr algn="ctr"/>
                      <a:r>
                        <a:rPr lang="en-US" sz="1100" b="1" dirty="0"/>
                        <a:t>Order Quantity</a:t>
                      </a:r>
                      <a:endParaRPr lang="en-US" sz="1100" b="1" dirty="0">
                        <a:latin typeface="Verdana" panose="020B0604030504040204" pitchFamily="34" charset="0"/>
                        <a:ea typeface="Verdana" panose="020B0604030504040204" pitchFamily="34" charset="0"/>
                        <a:cs typeface="Verdana" panose="020B0604030504040204" pitchFamily="34" charset="0"/>
                      </a:endParaRPr>
                    </a:p>
                  </a:txBody>
                  <a:tcPr anchor="ctr">
                    <a:lnT w="12700" cap="flat" cmpd="sng" algn="ctr">
                      <a:solidFill>
                        <a:schemeClr val="tx1"/>
                      </a:solidFill>
                      <a:prstDash val="solid"/>
                      <a:round/>
                      <a:headEnd type="none" w="med" len="med"/>
                      <a:tailEnd type="none" w="med" len="med"/>
                    </a:lnT>
                    <a:solidFill>
                      <a:srgbClr val="DBE1E9"/>
                    </a:solidFill>
                  </a:tcPr>
                </a:tc>
                <a:tc>
                  <a:txBody>
                    <a:bodyPr/>
                    <a:lstStyle/>
                    <a:p>
                      <a:pPr algn="ctr"/>
                      <a:r>
                        <a:rPr lang="en-US" sz="1100" b="1" dirty="0"/>
                        <a:t>Mode of Delivery</a:t>
                      </a:r>
                      <a:endParaRPr lang="en-US" sz="1100" b="1" dirty="0">
                        <a:latin typeface="Verdana" panose="020B0604030504040204" pitchFamily="34" charset="0"/>
                        <a:ea typeface="Verdana" panose="020B0604030504040204" pitchFamily="34" charset="0"/>
                        <a:cs typeface="Verdana" panose="020B0604030504040204" pitchFamily="34" charset="0"/>
                      </a:endParaRPr>
                    </a:p>
                  </a:txBody>
                  <a:tcPr anchor="ctr">
                    <a:lnT w="12700" cap="flat" cmpd="sng" algn="ctr">
                      <a:solidFill>
                        <a:schemeClr val="tx1"/>
                      </a:solidFill>
                      <a:prstDash val="solid"/>
                      <a:round/>
                      <a:headEnd type="none" w="med" len="med"/>
                      <a:tailEnd type="none" w="med" len="med"/>
                    </a:lnT>
                    <a:solidFill>
                      <a:srgbClr val="DBE1E9"/>
                    </a:solidFill>
                  </a:tcPr>
                </a:tc>
                <a:tc>
                  <a:txBody>
                    <a:bodyPr/>
                    <a:lstStyle/>
                    <a:p>
                      <a:pPr algn="ctr"/>
                      <a:r>
                        <a:rPr lang="en-US" sz="1100" b="1" dirty="0"/>
                        <a:t>Lead Time</a:t>
                      </a:r>
                      <a:endParaRPr lang="en-US" sz="1100" b="1" dirty="0">
                        <a:latin typeface="Verdana" panose="020B0604030504040204" pitchFamily="34" charset="0"/>
                        <a:ea typeface="Verdana" panose="020B0604030504040204" pitchFamily="34" charset="0"/>
                        <a:cs typeface="Verdana" panose="020B0604030504040204" pitchFamily="34" charset="0"/>
                      </a:endParaRPr>
                    </a:p>
                  </a:txBody>
                  <a:tcPr anchor="ctr">
                    <a:lnT w="12700" cap="flat" cmpd="sng" algn="ctr">
                      <a:solidFill>
                        <a:schemeClr val="tx1"/>
                      </a:solidFill>
                      <a:prstDash val="solid"/>
                      <a:round/>
                      <a:headEnd type="none" w="med" len="med"/>
                      <a:tailEnd type="none" w="med" len="med"/>
                    </a:lnT>
                    <a:solidFill>
                      <a:srgbClr val="DBE1E9"/>
                    </a:solidFill>
                  </a:tcPr>
                </a:tc>
                <a:tc>
                  <a:txBody>
                    <a:bodyPr/>
                    <a:lstStyle/>
                    <a:p>
                      <a:pPr algn="ctr"/>
                      <a:r>
                        <a:rPr lang="en-US" sz="1100" b="1" dirty="0"/>
                        <a:t>Place of Delivery</a:t>
                      </a:r>
                      <a:endParaRPr lang="en-US" sz="1100" b="1" dirty="0">
                        <a:latin typeface="Verdana" panose="020B0604030504040204" pitchFamily="34" charset="0"/>
                        <a:ea typeface="Verdana" panose="020B0604030504040204" pitchFamily="34" charset="0"/>
                        <a:cs typeface="Verdana" panose="020B0604030504040204" pitchFamily="34" charset="0"/>
                      </a:endParaRPr>
                    </a:p>
                  </a:txBody>
                  <a:tcPr anchor="ctr">
                    <a:lnT w="12700" cap="flat" cmpd="sng" algn="ctr">
                      <a:solidFill>
                        <a:schemeClr val="tx1"/>
                      </a:solidFill>
                      <a:prstDash val="solid"/>
                      <a:round/>
                      <a:headEnd type="none" w="med" len="med"/>
                      <a:tailEnd type="none" w="med" len="med"/>
                    </a:lnT>
                    <a:solidFill>
                      <a:srgbClr val="DBE1E9"/>
                    </a:solidFill>
                  </a:tcPr>
                </a:tc>
                <a:tc>
                  <a:txBody>
                    <a:bodyPr/>
                    <a:lstStyle/>
                    <a:p>
                      <a:pPr algn="ctr"/>
                      <a:r>
                        <a:rPr lang="en-US" sz="1100" b="1" dirty="0"/>
                        <a:t>Offered Price (USD/MT)</a:t>
                      </a:r>
                      <a:endParaRPr lang="en-US" sz="1100" b="1" dirty="0">
                        <a:latin typeface="Verdana" panose="020B0604030504040204" pitchFamily="34" charset="0"/>
                        <a:ea typeface="Verdana" panose="020B0604030504040204" pitchFamily="34" charset="0"/>
                        <a:cs typeface="Verdana" panose="020B060403050404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DBE1E9"/>
                    </a:solidFill>
                  </a:tcPr>
                </a:tc>
                <a:extLst>
                  <a:ext uri="{0D108BD9-81ED-4DB2-BD59-A6C34878D82A}">
                    <a16:rowId xmlns:a16="http://schemas.microsoft.com/office/drawing/2014/main" val="3043530067"/>
                  </a:ext>
                </a:extLst>
              </a:tr>
              <a:tr h="361198">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Supplier A</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solidFill>
                      <a:srgbClr val="DBE1E9"/>
                    </a:solidFill>
                  </a:tcPr>
                </a:tc>
                <a:tc>
                  <a:txBody>
                    <a:bodyPr/>
                    <a:lstStyle/>
                    <a:p>
                      <a:pPr algn="ctr"/>
                      <a:r>
                        <a:rPr lang="en-IN" sz="1000" dirty="0"/>
                        <a:t>Location A, India</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DBE1E9"/>
                    </a:solidFill>
                  </a:tcPr>
                </a:tc>
                <a:tc>
                  <a:txBody>
                    <a:bodyPr/>
                    <a:lstStyle/>
                    <a:p>
                      <a:pPr algn="ctr"/>
                      <a:r>
                        <a:rPr kumimoji="0" lang="en-IN" sz="1000" u="none" strike="noStrike" kern="1200" cap="none" spc="0" normalizeH="0" baseline="0" noProof="0" dirty="0">
                          <a:ln>
                            <a:noFill/>
                          </a:ln>
                          <a:effectLst/>
                          <a:uLnTx/>
                          <a:uFillTx/>
                        </a:rPr>
                        <a:t>As per Customer requirement</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DBE1E9"/>
                    </a:solidFill>
                  </a:tcPr>
                </a:tc>
                <a:tc>
                  <a:txBody>
                    <a:bodyPr/>
                    <a:lstStyle/>
                    <a:p>
                      <a:pPr algn="ctr"/>
                      <a:r>
                        <a:rPr kumimoji="0" lang="en-IN" sz="1000" u="none" strike="noStrike" kern="1200" cap="none" spc="0" normalizeH="0" baseline="0" noProof="0" dirty="0">
                          <a:ln>
                            <a:noFill/>
                          </a:ln>
                          <a:effectLst/>
                          <a:uLnTx/>
                          <a:uFillTx/>
                        </a:rPr>
                        <a:t>XXX</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DBE1E9"/>
                    </a:solidFill>
                  </a:tcPr>
                </a:tc>
                <a:tc>
                  <a:txBody>
                    <a:bodyPr/>
                    <a:lstStyle/>
                    <a:p>
                      <a:pPr algn="ctr"/>
                      <a:r>
                        <a:rPr kumimoji="0" lang="en-IN" sz="1000" u="none" strike="noStrike" kern="1200" cap="none" spc="0" normalizeH="0" baseline="0" noProof="0" dirty="0">
                          <a:ln>
                            <a:noFill/>
                          </a:ln>
                          <a:effectLst/>
                          <a:uLnTx/>
                          <a:uFillTx/>
                        </a:rPr>
                        <a:t>XXX</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DBE1E9"/>
                    </a:solidFill>
                  </a:tcPr>
                </a:tc>
                <a:tc>
                  <a:txBody>
                    <a:bodyPr/>
                    <a:lstStyle/>
                    <a:p>
                      <a:pPr algn="ctr"/>
                      <a:r>
                        <a:rPr kumimoji="0" lang="en-IN" sz="1000" u="none" strike="noStrike" kern="1200" cap="none" spc="0" normalizeH="0" baseline="0" noProof="0" dirty="0">
                          <a:ln>
                            <a:noFill/>
                          </a:ln>
                          <a:effectLst/>
                          <a:uLnTx/>
                          <a:uFillTx/>
                        </a:rPr>
                        <a:t>XXX</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DBE1E9"/>
                    </a:solidFill>
                  </a:tcPr>
                </a:tc>
                <a:tc>
                  <a:txBody>
                    <a:bodyPr/>
                    <a:lstStyle/>
                    <a:p>
                      <a:pPr algn="ctr"/>
                      <a:r>
                        <a:rPr kumimoji="0" lang="en-IN" sz="1000" u="none" strike="noStrike" kern="1200" cap="none" spc="0" normalizeH="0" baseline="0" noProof="0" dirty="0">
                          <a:ln>
                            <a:noFill/>
                          </a:ln>
                          <a:effectLst/>
                          <a:uLnTx/>
                          <a:uFillTx/>
                        </a:rPr>
                        <a:t>XXX</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R w="12700" cap="flat" cmpd="sng" algn="ctr">
                      <a:solidFill>
                        <a:schemeClr val="tx1"/>
                      </a:solidFill>
                      <a:prstDash val="solid"/>
                      <a:round/>
                      <a:headEnd type="none" w="med" len="med"/>
                      <a:tailEnd type="none" w="med" len="med"/>
                    </a:lnR>
                    <a:solidFill>
                      <a:srgbClr val="DBE1E9"/>
                    </a:solidFill>
                  </a:tcPr>
                </a:tc>
                <a:extLst>
                  <a:ext uri="{0D108BD9-81ED-4DB2-BD59-A6C34878D82A}">
                    <a16:rowId xmlns:a16="http://schemas.microsoft.com/office/drawing/2014/main" val="3306710774"/>
                  </a:ext>
                </a:extLst>
              </a:tr>
              <a:tr h="398239">
                <a:tc>
                  <a:txBody>
                    <a:bodyPr/>
                    <a:lstStyle/>
                    <a:p>
                      <a:pPr algn="ctr"/>
                      <a:r>
                        <a:rPr lang="en-IN"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Supplier B</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solidFill>
                      <a:srgbClr val="DBE1E9"/>
                    </a:solidFill>
                  </a:tcPr>
                </a:tc>
                <a:tc>
                  <a:txBody>
                    <a:bodyPr/>
                    <a:lstStyle/>
                    <a:p>
                      <a:pPr algn="ctr"/>
                      <a:r>
                        <a:rPr kumimoji="0" lang="en-IN" sz="1000" u="none" strike="noStrike" kern="1200" cap="none" spc="0" normalizeH="0" baseline="0" noProof="0" dirty="0">
                          <a:ln>
                            <a:noFill/>
                          </a:ln>
                          <a:effectLst/>
                          <a:uLnTx/>
                          <a:uFillTx/>
                        </a:rPr>
                        <a:t>Location B, China</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DBE1E9"/>
                    </a:solidFill>
                  </a:tcPr>
                </a:tc>
                <a:tc>
                  <a:txBody>
                    <a:bodyPr/>
                    <a:lstStyle/>
                    <a:p>
                      <a:pPr algn="ctr"/>
                      <a:r>
                        <a:rPr kumimoji="0" lang="en-IN" sz="1000" u="none" strike="noStrike" kern="1200" cap="none" spc="0" normalizeH="0" baseline="0" noProof="0" dirty="0">
                          <a:ln>
                            <a:noFill/>
                          </a:ln>
                          <a:effectLst/>
                          <a:uLnTx/>
                          <a:uFillTx/>
                        </a:rPr>
                        <a:t>XXX</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DBE1E9"/>
                    </a:solidFill>
                  </a:tcPr>
                </a:tc>
                <a:tc>
                  <a:txBody>
                    <a:bodyPr/>
                    <a:lstStyle/>
                    <a:p>
                      <a:pPr algn="ctr"/>
                      <a:r>
                        <a:rPr kumimoji="0" lang="en-IN" sz="1000" u="none" strike="noStrike" kern="1200" cap="none" spc="0" normalizeH="0" baseline="0" noProof="0" dirty="0">
                          <a:ln>
                            <a:noFill/>
                          </a:ln>
                          <a:effectLst/>
                          <a:uLnTx/>
                          <a:uFillTx/>
                        </a:rPr>
                        <a:t>XXX</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DBE1E9"/>
                    </a:solidFill>
                  </a:tcPr>
                </a:tc>
                <a:tc>
                  <a:txBody>
                    <a:bodyPr/>
                    <a:lstStyle/>
                    <a:p>
                      <a:pPr algn="ctr"/>
                      <a:r>
                        <a:rPr kumimoji="0" lang="en-IN" sz="1000" u="none" strike="noStrike" kern="1200" cap="none" spc="0" normalizeH="0" baseline="0" noProof="0" dirty="0">
                          <a:ln>
                            <a:noFill/>
                          </a:ln>
                          <a:effectLst/>
                          <a:uLnTx/>
                          <a:uFillTx/>
                        </a:rPr>
                        <a:t>XXX</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DBE1E9"/>
                    </a:solidFill>
                  </a:tcPr>
                </a:tc>
                <a:tc>
                  <a:txBody>
                    <a:bodyPr/>
                    <a:lstStyle/>
                    <a:p>
                      <a:pPr algn="ctr"/>
                      <a:r>
                        <a:rPr kumimoji="0" lang="en-IN" sz="1000" u="none" strike="noStrike" kern="1200" cap="none" spc="0" normalizeH="0" baseline="0" noProof="0" dirty="0">
                          <a:ln>
                            <a:noFill/>
                          </a:ln>
                          <a:effectLst/>
                          <a:uLnTx/>
                          <a:uFillTx/>
                        </a:rPr>
                        <a:t>XXX</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DBE1E9"/>
                    </a:solidFill>
                  </a:tcPr>
                </a:tc>
                <a:tc>
                  <a:txBody>
                    <a:bodyPr/>
                    <a:lstStyle/>
                    <a:p>
                      <a:pPr algn="ctr"/>
                      <a:r>
                        <a:rPr kumimoji="0" lang="en-IN" sz="1000" u="none" strike="noStrike" kern="1200" cap="none" spc="0" normalizeH="0" baseline="0" noProof="0" dirty="0">
                          <a:ln>
                            <a:noFill/>
                          </a:ln>
                          <a:effectLst/>
                          <a:uLnTx/>
                          <a:uFillTx/>
                        </a:rPr>
                        <a:t>XXX</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R w="12700" cap="flat" cmpd="sng" algn="ctr">
                      <a:solidFill>
                        <a:schemeClr val="tx1"/>
                      </a:solidFill>
                      <a:prstDash val="solid"/>
                      <a:round/>
                      <a:headEnd type="none" w="med" len="med"/>
                      <a:tailEnd type="none" w="med" len="med"/>
                    </a:lnR>
                    <a:solidFill>
                      <a:srgbClr val="DBE1E9"/>
                    </a:solidFill>
                  </a:tcPr>
                </a:tc>
                <a:extLst>
                  <a:ext uri="{0D108BD9-81ED-4DB2-BD59-A6C34878D82A}">
                    <a16:rowId xmlns:a16="http://schemas.microsoft.com/office/drawing/2014/main" val="3786959692"/>
                  </a:ext>
                </a:extLst>
              </a:tr>
              <a:tr h="281372">
                <a:tc>
                  <a:txBody>
                    <a:bodyPr/>
                    <a:lstStyle/>
                    <a:p>
                      <a:pPr algn="ctr"/>
                      <a:r>
                        <a:rPr lang="en-IN"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Supplier C</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DBE1E9"/>
                    </a:solidFill>
                  </a:tcPr>
                </a:tc>
                <a:tc>
                  <a:txBody>
                    <a:bodyPr/>
                    <a:lstStyle/>
                    <a:p>
                      <a:pPr algn="ctr"/>
                      <a:r>
                        <a:rPr kumimoji="0" lang="en-IN" sz="1000" u="none" strike="noStrike" kern="1200" cap="none" spc="0" normalizeH="0" baseline="0" noProof="0" dirty="0">
                          <a:ln>
                            <a:noFill/>
                          </a:ln>
                          <a:effectLst/>
                          <a:uLnTx/>
                          <a:uFillTx/>
                        </a:rPr>
                        <a:t>Location C, Germany</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B w="12700" cap="flat" cmpd="sng" algn="ctr">
                      <a:solidFill>
                        <a:schemeClr val="tx1"/>
                      </a:solidFill>
                      <a:prstDash val="solid"/>
                      <a:round/>
                      <a:headEnd type="none" w="med" len="med"/>
                      <a:tailEnd type="none" w="med" len="med"/>
                    </a:lnB>
                    <a:solidFill>
                      <a:srgbClr val="DBE1E9"/>
                    </a:solidFill>
                  </a:tcPr>
                </a:tc>
                <a:tc>
                  <a:txBody>
                    <a:bodyPr/>
                    <a:lstStyle/>
                    <a:p>
                      <a:pPr algn="ctr"/>
                      <a:r>
                        <a:rPr kumimoji="0" lang="en-IN" sz="1000" u="none" strike="noStrike" kern="1200" cap="none" spc="0" normalizeH="0" baseline="0" noProof="0" dirty="0">
                          <a:ln>
                            <a:noFill/>
                          </a:ln>
                          <a:effectLst/>
                          <a:uLnTx/>
                          <a:uFillTx/>
                        </a:rPr>
                        <a:t>XXX</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B w="12700" cap="flat" cmpd="sng" algn="ctr">
                      <a:solidFill>
                        <a:schemeClr val="tx1"/>
                      </a:solidFill>
                      <a:prstDash val="solid"/>
                      <a:round/>
                      <a:headEnd type="none" w="med" len="med"/>
                      <a:tailEnd type="none" w="med" len="med"/>
                    </a:lnB>
                    <a:solidFill>
                      <a:srgbClr val="DBE1E9"/>
                    </a:solidFill>
                  </a:tcPr>
                </a:tc>
                <a:tc>
                  <a:txBody>
                    <a:bodyPr/>
                    <a:lstStyle/>
                    <a:p>
                      <a:pPr algn="ctr"/>
                      <a:r>
                        <a:rPr kumimoji="0" lang="en-IN" sz="1000" u="none" strike="noStrike" kern="1200" cap="none" spc="0" normalizeH="0" baseline="0" noProof="0" dirty="0">
                          <a:ln>
                            <a:noFill/>
                          </a:ln>
                          <a:effectLst/>
                          <a:uLnTx/>
                          <a:uFillTx/>
                        </a:rPr>
                        <a:t>XXX</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B w="12700" cap="flat" cmpd="sng" algn="ctr">
                      <a:solidFill>
                        <a:schemeClr val="tx1"/>
                      </a:solidFill>
                      <a:prstDash val="solid"/>
                      <a:round/>
                      <a:headEnd type="none" w="med" len="med"/>
                      <a:tailEnd type="none" w="med" len="med"/>
                    </a:lnB>
                    <a:solidFill>
                      <a:srgbClr val="DBE1E9"/>
                    </a:solidFill>
                  </a:tcPr>
                </a:tc>
                <a:tc>
                  <a:txBody>
                    <a:bodyPr/>
                    <a:lstStyle/>
                    <a:p>
                      <a:pPr algn="ctr"/>
                      <a:r>
                        <a:rPr kumimoji="0" lang="en-IN" sz="1000" u="none" strike="noStrike" kern="1200" cap="none" spc="0" normalizeH="0" baseline="0" noProof="0" dirty="0">
                          <a:ln>
                            <a:noFill/>
                          </a:ln>
                          <a:effectLst/>
                          <a:uLnTx/>
                          <a:uFillTx/>
                        </a:rPr>
                        <a:t>XXX</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B w="12700" cap="flat" cmpd="sng" algn="ctr">
                      <a:solidFill>
                        <a:schemeClr val="tx1"/>
                      </a:solidFill>
                      <a:prstDash val="solid"/>
                      <a:round/>
                      <a:headEnd type="none" w="med" len="med"/>
                      <a:tailEnd type="none" w="med" len="med"/>
                    </a:lnB>
                    <a:solidFill>
                      <a:srgbClr val="DBE1E9"/>
                    </a:solidFill>
                  </a:tcPr>
                </a:tc>
                <a:tc>
                  <a:txBody>
                    <a:bodyPr/>
                    <a:lstStyle/>
                    <a:p>
                      <a:pPr algn="ctr"/>
                      <a:r>
                        <a:rPr kumimoji="0" lang="en-IN" sz="1000" u="none" strike="noStrike" kern="1200" cap="none" spc="0" normalizeH="0" baseline="0" noProof="0" dirty="0">
                          <a:ln>
                            <a:noFill/>
                          </a:ln>
                          <a:effectLst/>
                          <a:uLnTx/>
                          <a:uFillTx/>
                        </a:rPr>
                        <a:t>XXX</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B w="12700" cap="flat" cmpd="sng" algn="ctr">
                      <a:solidFill>
                        <a:schemeClr val="tx1"/>
                      </a:solidFill>
                      <a:prstDash val="solid"/>
                      <a:round/>
                      <a:headEnd type="none" w="med" len="med"/>
                      <a:tailEnd type="none" w="med" len="med"/>
                    </a:lnB>
                    <a:solidFill>
                      <a:srgbClr val="DBE1E9"/>
                    </a:solidFill>
                  </a:tcPr>
                </a:tc>
                <a:tc>
                  <a:txBody>
                    <a:bodyPr/>
                    <a:lstStyle/>
                    <a:p>
                      <a:pPr algn="ctr"/>
                      <a:r>
                        <a:rPr kumimoji="0" lang="en-IN" sz="1000" u="none" strike="noStrike" kern="1200" cap="none" spc="0" normalizeH="0" baseline="0" noProof="0" dirty="0">
                          <a:ln>
                            <a:noFill/>
                          </a:ln>
                          <a:effectLst/>
                          <a:uLnTx/>
                          <a:uFillTx/>
                        </a:rPr>
                        <a:t>XXX</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BE1E9"/>
                    </a:solidFill>
                  </a:tcPr>
                </a:tc>
                <a:extLst>
                  <a:ext uri="{0D108BD9-81ED-4DB2-BD59-A6C34878D82A}">
                    <a16:rowId xmlns:a16="http://schemas.microsoft.com/office/drawing/2014/main" val="246882652"/>
                  </a:ext>
                </a:extLst>
              </a:tr>
            </a:tbl>
          </a:graphicData>
        </a:graphic>
      </p:graphicFrame>
      <p:sp>
        <p:nvSpPr>
          <p:cNvPr id="9" name="Rectangle 8">
            <a:extLst>
              <a:ext uri="{FF2B5EF4-FFF2-40B4-BE49-F238E27FC236}">
                <a16:creationId xmlns:a16="http://schemas.microsoft.com/office/drawing/2014/main" id="{EF4F8A76-3694-4573-A664-A73E19DBE554}"/>
              </a:ext>
            </a:extLst>
          </p:cNvPr>
          <p:cNvSpPr/>
          <p:nvPr/>
        </p:nvSpPr>
        <p:spPr>
          <a:xfrm>
            <a:off x="538744" y="906448"/>
            <a:ext cx="2270019" cy="384345"/>
          </a:xfrm>
          <a:prstGeom prst="rect">
            <a:avLst/>
          </a:prstGeom>
          <a:solidFill>
            <a:srgbClr val="697F9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Verdana" panose="020B0604030504040204" pitchFamily="34" charset="0"/>
                <a:ea typeface="Verdana" panose="020B0604030504040204" pitchFamily="34" charset="0"/>
                <a:cs typeface="Verdana" panose="020B0604030504040204" pitchFamily="34" charset="0"/>
              </a:rPr>
              <a:t>Supplier Analysis</a:t>
            </a:r>
          </a:p>
        </p:txBody>
      </p:sp>
      <p:graphicFrame>
        <p:nvGraphicFramePr>
          <p:cNvPr id="10" name="Table 9">
            <a:extLst>
              <a:ext uri="{FF2B5EF4-FFF2-40B4-BE49-F238E27FC236}">
                <a16:creationId xmlns:a16="http://schemas.microsoft.com/office/drawing/2014/main" id="{050EE39A-7134-463C-98F8-B6AC447535DB}"/>
              </a:ext>
            </a:extLst>
          </p:cNvPr>
          <p:cNvGraphicFramePr>
            <a:graphicFrameLocks noGrp="1"/>
          </p:cNvGraphicFramePr>
          <p:nvPr>
            <p:extLst>
              <p:ext uri="{D42A27DB-BD31-4B8C-83A1-F6EECF244321}">
                <p14:modId xmlns:p14="http://schemas.microsoft.com/office/powerpoint/2010/main" val="2837155181"/>
              </p:ext>
            </p:extLst>
          </p:nvPr>
        </p:nvGraphicFramePr>
        <p:xfrm>
          <a:off x="538744" y="3935978"/>
          <a:ext cx="8380174" cy="1500572"/>
        </p:xfrm>
        <a:graphic>
          <a:graphicData uri="http://schemas.openxmlformats.org/drawingml/2006/table">
            <a:tbl>
              <a:tblPr firstRow="1" bandRow="1">
                <a:tableStyleId>{2D5ABB26-0587-4C30-8999-92F81FD0307C}</a:tableStyleId>
              </a:tblPr>
              <a:tblGrid>
                <a:gridCol w="2191738">
                  <a:extLst>
                    <a:ext uri="{9D8B030D-6E8A-4147-A177-3AD203B41FA5}">
                      <a16:colId xmlns:a16="http://schemas.microsoft.com/office/drawing/2014/main" val="2510955510"/>
                    </a:ext>
                  </a:extLst>
                </a:gridCol>
                <a:gridCol w="1547109">
                  <a:extLst>
                    <a:ext uri="{9D8B030D-6E8A-4147-A177-3AD203B41FA5}">
                      <a16:colId xmlns:a16="http://schemas.microsoft.com/office/drawing/2014/main" val="4219441413"/>
                    </a:ext>
                  </a:extLst>
                </a:gridCol>
                <a:gridCol w="1547109">
                  <a:extLst>
                    <a:ext uri="{9D8B030D-6E8A-4147-A177-3AD203B41FA5}">
                      <a16:colId xmlns:a16="http://schemas.microsoft.com/office/drawing/2014/main" val="348606489"/>
                    </a:ext>
                  </a:extLst>
                </a:gridCol>
                <a:gridCol w="1547109">
                  <a:extLst>
                    <a:ext uri="{9D8B030D-6E8A-4147-A177-3AD203B41FA5}">
                      <a16:colId xmlns:a16="http://schemas.microsoft.com/office/drawing/2014/main" val="979710789"/>
                    </a:ext>
                  </a:extLst>
                </a:gridCol>
                <a:gridCol w="1547109">
                  <a:extLst>
                    <a:ext uri="{9D8B030D-6E8A-4147-A177-3AD203B41FA5}">
                      <a16:colId xmlns:a16="http://schemas.microsoft.com/office/drawing/2014/main" val="1392732762"/>
                    </a:ext>
                  </a:extLst>
                </a:gridCol>
              </a:tblGrid>
              <a:tr h="426720">
                <a:tc>
                  <a:txBody>
                    <a:bodyPr/>
                    <a:lstStyle/>
                    <a:p>
                      <a:pPr algn="ctr"/>
                      <a:r>
                        <a:rPr lang="en-US" sz="1100" b="1" dirty="0"/>
                        <a:t>Customer Name</a:t>
                      </a:r>
                      <a:endParaRPr lang="en-US" sz="1100" b="1" dirty="0">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DBE1E9"/>
                    </a:solidFill>
                  </a:tcPr>
                </a:tc>
                <a:tc>
                  <a:txBody>
                    <a:bodyPr/>
                    <a:lstStyle/>
                    <a:p>
                      <a:pPr algn="ctr"/>
                      <a:r>
                        <a:rPr lang="en-US" sz="1100" b="1" dirty="0"/>
                        <a:t>Customer Location</a:t>
                      </a:r>
                      <a:endParaRPr lang="en-US" sz="1100" b="1" dirty="0">
                        <a:latin typeface="Verdana" panose="020B0604030504040204" pitchFamily="34" charset="0"/>
                        <a:ea typeface="Verdana" panose="020B0604030504040204" pitchFamily="34" charset="0"/>
                        <a:cs typeface="Verdana" panose="020B0604030504040204" pitchFamily="34" charset="0"/>
                      </a:endParaRPr>
                    </a:p>
                  </a:txBody>
                  <a:tcPr anchor="ctr">
                    <a:lnT w="12700" cap="flat" cmpd="sng" algn="ctr">
                      <a:solidFill>
                        <a:schemeClr val="tx1"/>
                      </a:solidFill>
                      <a:prstDash val="solid"/>
                      <a:round/>
                      <a:headEnd type="none" w="med" len="med"/>
                      <a:tailEnd type="none" w="med" len="med"/>
                    </a:lnT>
                    <a:solidFill>
                      <a:srgbClr val="DBE1E9"/>
                    </a:solidFill>
                  </a:tcPr>
                </a:tc>
                <a:tc>
                  <a:txBody>
                    <a:bodyPr/>
                    <a:lstStyle/>
                    <a:p>
                      <a:pPr algn="ctr"/>
                      <a:r>
                        <a:rPr lang="en-US" sz="1100" b="1" dirty="0"/>
                        <a:t>Product End Use/Application</a:t>
                      </a:r>
                      <a:endParaRPr lang="en-US" sz="1100" b="1" dirty="0">
                        <a:latin typeface="Verdana" panose="020B0604030504040204" pitchFamily="34" charset="0"/>
                        <a:ea typeface="Verdana" panose="020B0604030504040204" pitchFamily="34" charset="0"/>
                        <a:cs typeface="Verdana" panose="020B0604030504040204" pitchFamily="34" charset="0"/>
                      </a:endParaRPr>
                    </a:p>
                  </a:txBody>
                  <a:tcPr anchor="ctr">
                    <a:lnT w="12700" cap="flat" cmpd="sng" algn="ctr">
                      <a:solidFill>
                        <a:schemeClr val="tx1"/>
                      </a:solidFill>
                      <a:prstDash val="solid"/>
                      <a:round/>
                      <a:headEnd type="none" w="med" len="med"/>
                      <a:tailEnd type="none" w="med" len="med"/>
                    </a:lnT>
                    <a:solidFill>
                      <a:srgbClr val="DBE1E9"/>
                    </a:solidFill>
                  </a:tcPr>
                </a:tc>
                <a:tc>
                  <a:txBody>
                    <a:bodyPr/>
                    <a:lstStyle/>
                    <a:p>
                      <a:pPr algn="ctr"/>
                      <a:r>
                        <a:rPr lang="en-US" sz="1100" b="1" dirty="0"/>
                        <a:t>Average Monthly Consumption (MT)</a:t>
                      </a:r>
                      <a:endParaRPr lang="en-US" sz="1100" b="1" dirty="0">
                        <a:latin typeface="Verdana" panose="020B0604030504040204" pitchFamily="34" charset="0"/>
                        <a:ea typeface="Verdana" panose="020B0604030504040204" pitchFamily="34" charset="0"/>
                        <a:cs typeface="Verdana" panose="020B0604030504040204" pitchFamily="34" charset="0"/>
                      </a:endParaRPr>
                    </a:p>
                  </a:txBody>
                  <a:tcPr anchor="ctr">
                    <a:lnT w="12700" cap="flat" cmpd="sng" algn="ctr">
                      <a:solidFill>
                        <a:schemeClr val="tx1"/>
                      </a:solidFill>
                      <a:prstDash val="solid"/>
                      <a:round/>
                      <a:headEnd type="none" w="med" len="med"/>
                      <a:tailEnd type="none" w="med" len="med"/>
                    </a:lnT>
                    <a:solidFill>
                      <a:srgbClr val="DBE1E9"/>
                    </a:solidFill>
                  </a:tcPr>
                </a:tc>
                <a:tc>
                  <a:txBody>
                    <a:bodyPr/>
                    <a:lstStyle/>
                    <a:p>
                      <a:pPr algn="ctr"/>
                      <a:r>
                        <a:rPr lang="en-US" sz="1100" b="1" dirty="0"/>
                        <a:t>Parameters for Supplier Selection</a:t>
                      </a:r>
                      <a:endParaRPr lang="en-US" sz="1100" b="1" dirty="0">
                        <a:latin typeface="Verdana" panose="020B0604030504040204" pitchFamily="34" charset="0"/>
                        <a:ea typeface="Verdana" panose="020B0604030504040204" pitchFamily="34" charset="0"/>
                        <a:cs typeface="Verdana" panose="020B0604030504040204" pitchFamily="34" charset="0"/>
                      </a:endParaRPr>
                    </a:p>
                  </a:txBody>
                  <a:tcPr anchor="ctr">
                    <a:lnT w="12700" cap="flat" cmpd="sng" algn="ctr">
                      <a:solidFill>
                        <a:schemeClr val="tx1"/>
                      </a:solidFill>
                      <a:prstDash val="solid"/>
                      <a:round/>
                      <a:headEnd type="none" w="med" len="med"/>
                      <a:tailEnd type="none" w="med" len="med"/>
                    </a:lnT>
                    <a:solidFill>
                      <a:srgbClr val="DBE1E9"/>
                    </a:solidFill>
                  </a:tcPr>
                </a:tc>
                <a:extLst>
                  <a:ext uri="{0D108BD9-81ED-4DB2-BD59-A6C34878D82A}">
                    <a16:rowId xmlns:a16="http://schemas.microsoft.com/office/drawing/2014/main" val="3043530067"/>
                  </a:ext>
                </a:extLst>
              </a:tr>
              <a:tr h="396240">
                <a:tc>
                  <a:txBody>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Customer A</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solidFill>
                      <a:srgbClr val="DBE1E9"/>
                    </a:solidFill>
                  </a:tcPr>
                </a:tc>
                <a:tc>
                  <a:txBody>
                    <a:bodyPr/>
                    <a:lstStyle/>
                    <a:p>
                      <a:pPr algn="ctr"/>
                      <a:r>
                        <a:rPr lang="en-IN" sz="1000" dirty="0"/>
                        <a:t>Location A, India</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DBE1E9"/>
                    </a:solidFill>
                  </a:tcPr>
                </a:tc>
                <a:tc>
                  <a:txBody>
                    <a:bodyPr/>
                    <a:lstStyle/>
                    <a:p>
                      <a:pPr algn="ctr"/>
                      <a:r>
                        <a:rPr kumimoji="0" lang="en-IN" sz="1000" u="none" strike="noStrike" kern="1200" cap="none" spc="0" normalizeH="0" baseline="0" noProof="0" dirty="0">
                          <a:ln>
                            <a:noFill/>
                          </a:ln>
                          <a:effectLst/>
                          <a:uLnTx/>
                          <a:uFillTx/>
                        </a:rPr>
                        <a:t>As per Customer requirement</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DBE1E9"/>
                    </a:solidFill>
                  </a:tcPr>
                </a:tc>
                <a:tc>
                  <a:txBody>
                    <a:bodyPr/>
                    <a:lstStyle/>
                    <a:p>
                      <a:pPr algn="ctr"/>
                      <a:r>
                        <a:rPr kumimoji="0" lang="en-IN" sz="1000" u="none" strike="noStrike" kern="1200" cap="none" spc="0" normalizeH="0" baseline="0" noProof="0" dirty="0">
                          <a:ln>
                            <a:noFill/>
                          </a:ln>
                          <a:effectLst/>
                          <a:uLnTx/>
                          <a:uFillTx/>
                        </a:rPr>
                        <a:t>XXX</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DBE1E9"/>
                    </a:solidFill>
                  </a:tcPr>
                </a:tc>
                <a:tc>
                  <a:txBody>
                    <a:bodyPr/>
                    <a:lstStyle/>
                    <a:p>
                      <a:pPr marL="0" indent="0" algn="ctr">
                        <a:buNone/>
                      </a:pPr>
                      <a:r>
                        <a:rPr kumimoji="0" lang="en-IN" sz="1000" u="none" strike="noStrike" kern="1200" cap="none" spc="0" normalizeH="0" baseline="0" noProof="0" dirty="0">
                          <a:ln>
                            <a:noFill/>
                          </a:ln>
                          <a:effectLst/>
                          <a:uLnTx/>
                          <a:uFillTx/>
                          <a:latin typeface="+mn-lt"/>
                        </a:rPr>
                        <a:t>Packaging (Size, Material etc.), </a:t>
                      </a:r>
                      <a:r>
                        <a:rPr kumimoji="0" lang="en-IN" sz="1000" b="0" u="none" strike="noStrike" kern="1200" cap="none" spc="0" normalizeH="0" baseline="0" noProof="0" dirty="0">
                          <a:ln>
                            <a:noFill/>
                          </a:ln>
                          <a:solidFill>
                            <a:schemeClr val="bg2">
                              <a:lumMod val="25000"/>
                            </a:schemeClr>
                          </a:solidFill>
                          <a:effectLst/>
                          <a:uLnTx/>
                          <a:uFillTx/>
                          <a:latin typeface="+mn-lt"/>
                          <a:ea typeface="Verdana" panose="020B0604030504040204" pitchFamily="34" charset="0"/>
                          <a:cs typeface="Verdana" panose="020B0604030504040204" pitchFamily="34" charset="0"/>
                        </a:rPr>
                        <a:t>Lead Type</a:t>
                      </a:r>
                      <a:endParaRPr lang="en-US" sz="1000" b="0" dirty="0">
                        <a:solidFill>
                          <a:schemeClr val="bg2">
                            <a:lumMod val="25000"/>
                          </a:schemeClr>
                        </a:solidFill>
                        <a:latin typeface="+mn-lt"/>
                        <a:ea typeface="Verdana" panose="020B0604030504040204" pitchFamily="34" charset="0"/>
                        <a:cs typeface="Verdana" panose="020B0604030504040204" pitchFamily="34" charset="0"/>
                      </a:endParaRPr>
                    </a:p>
                  </a:txBody>
                  <a:tcPr anchor="ctr">
                    <a:solidFill>
                      <a:srgbClr val="DBE1E9"/>
                    </a:solidFill>
                  </a:tcPr>
                </a:tc>
                <a:extLst>
                  <a:ext uri="{0D108BD9-81ED-4DB2-BD59-A6C34878D82A}">
                    <a16:rowId xmlns:a16="http://schemas.microsoft.com/office/drawing/2014/main" val="3306710774"/>
                  </a:ext>
                </a:extLst>
              </a:tr>
              <a:tr h="396158">
                <a:tc>
                  <a:txBody>
                    <a:bodyPr/>
                    <a:lstStyle/>
                    <a:p>
                      <a:pPr algn="ctr"/>
                      <a:r>
                        <a:rPr lang="en-IN"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Customer B</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solidFill>
                      <a:srgbClr val="DBE1E9"/>
                    </a:solidFill>
                  </a:tcPr>
                </a:tc>
                <a:tc>
                  <a:txBody>
                    <a:bodyPr/>
                    <a:lstStyle/>
                    <a:p>
                      <a:pPr algn="ctr"/>
                      <a:r>
                        <a:rPr kumimoji="0" lang="en-IN" sz="1000" u="none" strike="noStrike" kern="1200" cap="none" spc="0" normalizeH="0" baseline="0" noProof="0" dirty="0">
                          <a:ln>
                            <a:noFill/>
                          </a:ln>
                          <a:effectLst/>
                          <a:uLnTx/>
                          <a:uFillTx/>
                        </a:rPr>
                        <a:t>Location B, India</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DBE1E9"/>
                    </a:solidFill>
                  </a:tcPr>
                </a:tc>
                <a:tc>
                  <a:txBody>
                    <a:bodyPr/>
                    <a:lstStyle/>
                    <a:p>
                      <a:pPr algn="ctr"/>
                      <a:r>
                        <a:rPr kumimoji="0" lang="en-IN" sz="1000" u="none" strike="noStrike" kern="1200" cap="none" spc="0" normalizeH="0" baseline="0" noProof="0" dirty="0">
                          <a:ln>
                            <a:noFill/>
                          </a:ln>
                          <a:effectLst/>
                          <a:uLnTx/>
                          <a:uFillTx/>
                        </a:rPr>
                        <a:t>XXX</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DBE1E9"/>
                    </a:solidFill>
                  </a:tcPr>
                </a:tc>
                <a:tc>
                  <a:txBody>
                    <a:bodyPr/>
                    <a:lstStyle/>
                    <a:p>
                      <a:pPr algn="ctr"/>
                      <a:r>
                        <a:rPr kumimoji="0" lang="en-IN" sz="1000" u="none" strike="noStrike" kern="1200" cap="none" spc="0" normalizeH="0" baseline="0" noProof="0" dirty="0">
                          <a:ln>
                            <a:noFill/>
                          </a:ln>
                          <a:effectLst/>
                          <a:uLnTx/>
                          <a:uFillTx/>
                        </a:rPr>
                        <a:t>XXX</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solidFill>
                      <a:srgbClr val="DBE1E9"/>
                    </a:solidFill>
                  </a:tcPr>
                </a:tc>
                <a:tc>
                  <a:txBody>
                    <a:bodyPr/>
                    <a:lstStyle/>
                    <a:p>
                      <a:pPr marL="0" indent="0" algn="ctr">
                        <a:buNone/>
                      </a:pPr>
                      <a:r>
                        <a:rPr kumimoji="0" lang="en-IN" sz="1000" u="none" strike="noStrike" kern="1200" cap="none" spc="0" normalizeH="0" baseline="0" noProof="0" dirty="0">
                          <a:ln>
                            <a:noFill/>
                          </a:ln>
                          <a:effectLst/>
                          <a:uLnTx/>
                          <a:uFillTx/>
                          <a:latin typeface="+mn-lt"/>
                        </a:rPr>
                        <a:t>Reliability, </a:t>
                      </a:r>
                      <a:r>
                        <a:rPr kumimoji="0" lang="en-IN" sz="1000" b="0" u="none" strike="noStrike" kern="1200" cap="none" spc="0" normalizeH="0" baseline="0" noProof="0" dirty="0">
                          <a:ln>
                            <a:noFill/>
                          </a:ln>
                          <a:solidFill>
                            <a:schemeClr val="bg2">
                              <a:lumMod val="25000"/>
                            </a:schemeClr>
                          </a:solidFill>
                          <a:effectLst/>
                          <a:uLnTx/>
                          <a:uFillTx/>
                          <a:latin typeface="+mn-lt"/>
                          <a:ea typeface="Verdana" panose="020B0604030504040204" pitchFamily="34" charset="0"/>
                          <a:cs typeface="Verdana" panose="020B0604030504040204" pitchFamily="34" charset="0"/>
                        </a:rPr>
                        <a:t>Product Quality</a:t>
                      </a:r>
                      <a:endParaRPr lang="en-US" sz="1000" b="0" dirty="0">
                        <a:solidFill>
                          <a:schemeClr val="bg2">
                            <a:lumMod val="25000"/>
                          </a:schemeClr>
                        </a:solidFill>
                        <a:latin typeface="+mn-lt"/>
                        <a:ea typeface="Verdana" panose="020B0604030504040204" pitchFamily="34" charset="0"/>
                        <a:cs typeface="Verdana" panose="020B0604030504040204" pitchFamily="34" charset="0"/>
                      </a:endParaRPr>
                    </a:p>
                  </a:txBody>
                  <a:tcPr anchor="ctr">
                    <a:solidFill>
                      <a:srgbClr val="DBE1E9"/>
                    </a:solidFill>
                  </a:tcPr>
                </a:tc>
                <a:extLst>
                  <a:ext uri="{0D108BD9-81ED-4DB2-BD59-A6C34878D82A}">
                    <a16:rowId xmlns:a16="http://schemas.microsoft.com/office/drawing/2014/main" val="3786959692"/>
                  </a:ext>
                </a:extLst>
              </a:tr>
              <a:tr h="281372">
                <a:tc>
                  <a:txBody>
                    <a:bodyPr/>
                    <a:lstStyle/>
                    <a:p>
                      <a:pPr algn="ctr"/>
                      <a:r>
                        <a:rPr lang="en-IN"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Customer C</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DBE1E9"/>
                    </a:solidFill>
                  </a:tcPr>
                </a:tc>
                <a:tc>
                  <a:txBody>
                    <a:bodyPr/>
                    <a:lstStyle/>
                    <a:p>
                      <a:pPr algn="ctr"/>
                      <a:r>
                        <a:rPr kumimoji="0" lang="en-IN" sz="1000" u="none" strike="noStrike" kern="1200" cap="none" spc="0" normalizeH="0" baseline="0" noProof="0" dirty="0">
                          <a:ln>
                            <a:noFill/>
                          </a:ln>
                          <a:effectLst/>
                          <a:uLnTx/>
                          <a:uFillTx/>
                        </a:rPr>
                        <a:t>Location C, Malaysia</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B w="12700" cap="flat" cmpd="sng" algn="ctr">
                      <a:solidFill>
                        <a:schemeClr val="tx1"/>
                      </a:solidFill>
                      <a:prstDash val="solid"/>
                      <a:round/>
                      <a:headEnd type="none" w="med" len="med"/>
                      <a:tailEnd type="none" w="med" len="med"/>
                    </a:lnB>
                    <a:solidFill>
                      <a:srgbClr val="DBE1E9"/>
                    </a:solidFill>
                  </a:tcPr>
                </a:tc>
                <a:tc>
                  <a:txBody>
                    <a:bodyPr/>
                    <a:lstStyle/>
                    <a:p>
                      <a:pPr algn="ctr"/>
                      <a:r>
                        <a:rPr kumimoji="0" lang="en-IN" sz="1000" u="none" strike="noStrike" kern="1200" cap="none" spc="0" normalizeH="0" baseline="0" noProof="0" dirty="0">
                          <a:ln>
                            <a:noFill/>
                          </a:ln>
                          <a:effectLst/>
                          <a:uLnTx/>
                          <a:uFillTx/>
                        </a:rPr>
                        <a:t>XXX</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B w="12700" cap="flat" cmpd="sng" algn="ctr">
                      <a:solidFill>
                        <a:schemeClr val="tx1"/>
                      </a:solidFill>
                      <a:prstDash val="solid"/>
                      <a:round/>
                      <a:headEnd type="none" w="med" len="med"/>
                      <a:tailEnd type="none" w="med" len="med"/>
                    </a:lnB>
                    <a:solidFill>
                      <a:srgbClr val="DBE1E9"/>
                    </a:solidFill>
                  </a:tcPr>
                </a:tc>
                <a:tc>
                  <a:txBody>
                    <a:bodyPr/>
                    <a:lstStyle/>
                    <a:p>
                      <a:pPr algn="ctr"/>
                      <a:r>
                        <a:rPr kumimoji="0" lang="en-IN" sz="1000" u="none" strike="noStrike" kern="1200" cap="none" spc="0" normalizeH="0" baseline="0" noProof="0" dirty="0">
                          <a:ln>
                            <a:noFill/>
                          </a:ln>
                          <a:effectLst/>
                          <a:uLnTx/>
                          <a:uFillTx/>
                        </a:rPr>
                        <a:t>XXX</a:t>
                      </a:r>
                      <a:endParaRPr lang="en-US" sz="1000" b="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txBody>
                  <a:tcPr anchor="ctr">
                    <a:lnB w="12700" cap="flat" cmpd="sng" algn="ctr">
                      <a:solidFill>
                        <a:schemeClr val="tx1"/>
                      </a:solidFill>
                      <a:prstDash val="solid"/>
                      <a:round/>
                      <a:headEnd type="none" w="med" len="med"/>
                      <a:tailEnd type="none" w="med" len="med"/>
                    </a:lnB>
                    <a:solidFill>
                      <a:srgbClr val="DBE1E9"/>
                    </a:solidFill>
                  </a:tcPr>
                </a:tc>
                <a:tc>
                  <a:txBody>
                    <a:bodyPr/>
                    <a:lstStyle/>
                    <a:p>
                      <a:pPr algn="ctr"/>
                      <a:r>
                        <a:rPr kumimoji="0" lang="en-IN" sz="1000" u="none" strike="noStrike" kern="1200" cap="none" spc="0" normalizeH="0" baseline="0" noProof="0" dirty="0">
                          <a:ln>
                            <a:noFill/>
                          </a:ln>
                          <a:effectLst/>
                          <a:uLnTx/>
                          <a:uFillTx/>
                          <a:latin typeface="+mn-lt"/>
                        </a:rPr>
                        <a:t>XXX</a:t>
                      </a:r>
                      <a:endParaRPr lang="en-US" sz="1000" b="0" dirty="0">
                        <a:solidFill>
                          <a:schemeClr val="bg2">
                            <a:lumMod val="25000"/>
                          </a:schemeClr>
                        </a:solidFill>
                        <a:latin typeface="+mn-lt"/>
                        <a:ea typeface="Verdana" panose="020B0604030504040204" pitchFamily="34" charset="0"/>
                        <a:cs typeface="Verdana" panose="020B0604030504040204" pitchFamily="34" charset="0"/>
                      </a:endParaRPr>
                    </a:p>
                  </a:txBody>
                  <a:tcPr anchor="ctr">
                    <a:lnB w="12700" cap="flat" cmpd="sng" algn="ctr">
                      <a:solidFill>
                        <a:schemeClr val="tx1"/>
                      </a:solidFill>
                      <a:prstDash val="solid"/>
                      <a:round/>
                      <a:headEnd type="none" w="med" len="med"/>
                      <a:tailEnd type="none" w="med" len="med"/>
                    </a:lnB>
                    <a:solidFill>
                      <a:srgbClr val="DBE1E9"/>
                    </a:solidFill>
                  </a:tcPr>
                </a:tc>
                <a:extLst>
                  <a:ext uri="{0D108BD9-81ED-4DB2-BD59-A6C34878D82A}">
                    <a16:rowId xmlns:a16="http://schemas.microsoft.com/office/drawing/2014/main" val="246882652"/>
                  </a:ext>
                </a:extLst>
              </a:tr>
            </a:tbl>
          </a:graphicData>
        </a:graphic>
      </p:graphicFrame>
      <p:sp>
        <p:nvSpPr>
          <p:cNvPr id="12" name="Rectangle 11">
            <a:extLst>
              <a:ext uri="{FF2B5EF4-FFF2-40B4-BE49-F238E27FC236}">
                <a16:creationId xmlns:a16="http://schemas.microsoft.com/office/drawing/2014/main" id="{0B61268B-0790-45F0-A014-8DDD84683C8C}"/>
              </a:ext>
            </a:extLst>
          </p:cNvPr>
          <p:cNvSpPr/>
          <p:nvPr/>
        </p:nvSpPr>
        <p:spPr>
          <a:xfrm>
            <a:off x="538744" y="3312537"/>
            <a:ext cx="2270019" cy="384345"/>
          </a:xfrm>
          <a:prstGeom prst="rect">
            <a:avLst/>
          </a:prstGeom>
          <a:solidFill>
            <a:srgbClr val="697F9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Verdana" panose="020B0604030504040204" pitchFamily="34" charset="0"/>
                <a:ea typeface="Verdana" panose="020B0604030504040204" pitchFamily="34" charset="0"/>
                <a:cs typeface="Verdana" panose="020B0604030504040204" pitchFamily="34" charset="0"/>
              </a:rPr>
              <a:t>Customer Analysis</a:t>
            </a:r>
          </a:p>
        </p:txBody>
      </p:sp>
    </p:spTree>
    <p:extLst>
      <p:ext uri="{BB962C8B-B14F-4D97-AF65-F5344CB8AC3E}">
        <p14:creationId xmlns:p14="http://schemas.microsoft.com/office/powerpoint/2010/main" val="9107693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093B03-7134-42A1-8E41-769F44215672}"/>
              </a:ext>
            </a:extLst>
          </p:cNvPr>
          <p:cNvSpPr/>
          <p:nvPr/>
        </p:nvSpPr>
        <p:spPr>
          <a:xfrm>
            <a:off x="82564" y="6339721"/>
            <a:ext cx="4746840" cy="27699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i="1" dirty="0">
                <a:solidFill>
                  <a:srgbClr val="FF0000"/>
                </a:solidFill>
                <a:latin typeface="Verdana" panose="020B0604030504040204" pitchFamily="34" charset="0"/>
                <a:ea typeface="Verdana" panose="020B0604030504040204" pitchFamily="34" charset="0"/>
                <a:cs typeface="Verdana" panose="020B0604030504040204" pitchFamily="34" charset="0"/>
              </a:rPr>
              <a:t>Source: Secondary Research, Expert Interviews, </a:t>
            </a:r>
          </a:p>
          <a:p>
            <a:r>
              <a:rPr lang="en-US" sz="600" i="1" dirty="0">
                <a:solidFill>
                  <a:srgbClr val="FF0000"/>
                </a:solidFill>
                <a:latin typeface="Verdana" panose="020B0604030504040204" pitchFamily="34" charset="0"/>
                <a:ea typeface="Verdana" panose="020B0604030504040204" pitchFamily="34" charset="0"/>
                <a:cs typeface="Verdana" panose="020B0604030504040204" pitchFamily="34" charset="0"/>
              </a:rPr>
              <a:t>Note: These are dummy figures; please purchase our report for actual data</a:t>
            </a:r>
            <a:endParaRPr lang="en-IN" sz="600" i="1"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8B5A84DD-E007-4CCE-BB6D-402DD2B4F9BF}"/>
              </a:ext>
            </a:extLst>
          </p:cNvPr>
          <p:cNvSpPr txBox="1"/>
          <p:nvPr/>
        </p:nvSpPr>
        <p:spPr>
          <a:xfrm>
            <a:off x="82564" y="128739"/>
            <a:ext cx="6136756" cy="646331"/>
          </a:xfrm>
          <a:prstGeom prst="rect">
            <a:avLst/>
          </a:prstGeom>
          <a:solidFill>
            <a:srgbClr val="E7EBF1"/>
          </a:solidFill>
        </p:spPr>
        <p:txBody>
          <a:bodyPr wrap="square" rtlCol="0">
            <a:spAutoFit/>
          </a:bodyPr>
          <a:lstStyle/>
          <a:p>
            <a:pPr algn="just"/>
            <a:r>
              <a:rPr lang="en-US" sz="1200" dirty="0">
                <a:solidFill>
                  <a:schemeClr val="bg1">
                    <a:lumMod val="50000"/>
                  </a:schemeClr>
                </a:solidFill>
                <a:latin typeface="Adobe Devanagari" panose="02040503050201020203" pitchFamily="18" charset="0"/>
                <a:cs typeface="Adobe Devanagari" panose="02040503050201020203" pitchFamily="18" charset="0"/>
              </a:rPr>
              <a:t>During times of uncertainty, having supplier and customer data is critical for businesses. ChemAnalyst offers the competitive edge for sourcing &amp; procurement solutions, to connect with right channel partner and maintain the lead in the market. </a:t>
            </a:r>
            <a:endParaRPr lang="en-US" sz="1400" dirty="0">
              <a:solidFill>
                <a:schemeClr val="bg1">
                  <a:lumMod val="50000"/>
                </a:schemeClr>
              </a:solidFill>
              <a:latin typeface="Adobe Devanagari" panose="02040503050201020203" pitchFamily="18" charset="0"/>
              <a:cs typeface="Adobe Devanagari" panose="02040503050201020203" pitchFamily="18" charset="0"/>
            </a:endParaRPr>
          </a:p>
        </p:txBody>
      </p:sp>
      <p:sp>
        <p:nvSpPr>
          <p:cNvPr id="12" name="Rectangle 11">
            <a:extLst>
              <a:ext uri="{FF2B5EF4-FFF2-40B4-BE49-F238E27FC236}">
                <a16:creationId xmlns:a16="http://schemas.microsoft.com/office/drawing/2014/main" id="{0B61268B-0790-45F0-A014-8DDD84683C8C}"/>
              </a:ext>
            </a:extLst>
          </p:cNvPr>
          <p:cNvSpPr/>
          <p:nvPr/>
        </p:nvSpPr>
        <p:spPr>
          <a:xfrm>
            <a:off x="538744" y="961480"/>
            <a:ext cx="2270019" cy="384345"/>
          </a:xfrm>
          <a:prstGeom prst="rect">
            <a:avLst/>
          </a:prstGeom>
          <a:solidFill>
            <a:srgbClr val="697F9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Verdana" panose="020B0604030504040204" pitchFamily="34" charset="0"/>
                <a:ea typeface="Verdana" panose="020B0604030504040204" pitchFamily="34" charset="0"/>
                <a:cs typeface="Verdana" panose="020B0604030504040204" pitchFamily="34" charset="0"/>
              </a:rPr>
              <a:t>Customer Analysis</a:t>
            </a:r>
          </a:p>
        </p:txBody>
      </p:sp>
      <p:graphicFrame>
        <p:nvGraphicFramePr>
          <p:cNvPr id="11" name="Table 10">
            <a:extLst>
              <a:ext uri="{FF2B5EF4-FFF2-40B4-BE49-F238E27FC236}">
                <a16:creationId xmlns:a16="http://schemas.microsoft.com/office/drawing/2014/main" id="{6BDED443-C794-40F1-ACDC-74A0E13E7653}"/>
              </a:ext>
            </a:extLst>
          </p:cNvPr>
          <p:cNvGraphicFramePr>
            <a:graphicFrameLocks noGrp="1"/>
          </p:cNvGraphicFramePr>
          <p:nvPr>
            <p:extLst>
              <p:ext uri="{D42A27DB-BD31-4B8C-83A1-F6EECF244321}">
                <p14:modId xmlns:p14="http://schemas.microsoft.com/office/powerpoint/2010/main" val="3151606449"/>
              </p:ext>
            </p:extLst>
          </p:nvPr>
        </p:nvGraphicFramePr>
        <p:xfrm>
          <a:off x="266701" y="1449774"/>
          <a:ext cx="8736622" cy="4711877"/>
        </p:xfrm>
        <a:graphic>
          <a:graphicData uri="http://schemas.openxmlformats.org/drawingml/2006/table">
            <a:tbl>
              <a:tblPr>
                <a:tableStyleId>{5C22544A-7EE6-4342-B048-85BDC9FD1C3A}</a:tableStyleId>
              </a:tblPr>
              <a:tblGrid>
                <a:gridCol w="1191892">
                  <a:extLst>
                    <a:ext uri="{9D8B030D-6E8A-4147-A177-3AD203B41FA5}">
                      <a16:colId xmlns:a16="http://schemas.microsoft.com/office/drawing/2014/main" val="1576160453"/>
                    </a:ext>
                  </a:extLst>
                </a:gridCol>
                <a:gridCol w="957074">
                  <a:extLst>
                    <a:ext uri="{9D8B030D-6E8A-4147-A177-3AD203B41FA5}">
                      <a16:colId xmlns:a16="http://schemas.microsoft.com/office/drawing/2014/main" val="1828300326"/>
                    </a:ext>
                  </a:extLst>
                </a:gridCol>
                <a:gridCol w="763631">
                  <a:extLst>
                    <a:ext uri="{9D8B030D-6E8A-4147-A177-3AD203B41FA5}">
                      <a16:colId xmlns:a16="http://schemas.microsoft.com/office/drawing/2014/main" val="1628245370"/>
                    </a:ext>
                  </a:extLst>
                </a:gridCol>
                <a:gridCol w="976505">
                  <a:extLst>
                    <a:ext uri="{9D8B030D-6E8A-4147-A177-3AD203B41FA5}">
                      <a16:colId xmlns:a16="http://schemas.microsoft.com/office/drawing/2014/main" val="3067026927"/>
                    </a:ext>
                  </a:extLst>
                </a:gridCol>
                <a:gridCol w="894927">
                  <a:extLst>
                    <a:ext uri="{9D8B030D-6E8A-4147-A177-3AD203B41FA5}">
                      <a16:colId xmlns:a16="http://schemas.microsoft.com/office/drawing/2014/main" val="1947089910"/>
                    </a:ext>
                  </a:extLst>
                </a:gridCol>
                <a:gridCol w="1317531">
                  <a:extLst>
                    <a:ext uri="{9D8B030D-6E8A-4147-A177-3AD203B41FA5}">
                      <a16:colId xmlns:a16="http://schemas.microsoft.com/office/drawing/2014/main" val="2359073960"/>
                    </a:ext>
                  </a:extLst>
                </a:gridCol>
                <a:gridCol w="1317531">
                  <a:extLst>
                    <a:ext uri="{9D8B030D-6E8A-4147-A177-3AD203B41FA5}">
                      <a16:colId xmlns:a16="http://schemas.microsoft.com/office/drawing/2014/main" val="4154951052"/>
                    </a:ext>
                  </a:extLst>
                </a:gridCol>
                <a:gridCol w="1317531">
                  <a:extLst>
                    <a:ext uri="{9D8B030D-6E8A-4147-A177-3AD203B41FA5}">
                      <a16:colId xmlns:a16="http://schemas.microsoft.com/office/drawing/2014/main" val="1860887565"/>
                    </a:ext>
                  </a:extLst>
                </a:gridCol>
              </a:tblGrid>
              <a:tr h="978235">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Company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Plant Location &amp; Country</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End-Use</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Alumina</a:t>
                      </a:r>
                    </a:p>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Hydrate Consumption in 2020</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Price (2020) USD / Kg</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Supplier Details</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Contact Details (Name of the person, Designation, Contact Details)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2">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Product Specifications</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83795073"/>
                  </a:ext>
                </a:extLst>
              </a:tr>
              <a:tr h="28085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b="1" u="none" strike="noStrike" dirty="0">
                          <a:effectLst/>
                          <a:latin typeface="Verdana" panose="020B0604030504040204" pitchFamily="34" charset="0"/>
                          <a:ea typeface="Verdana" panose="020B0604030504040204" pitchFamily="34" charset="0"/>
                          <a:cs typeface="Verdana" panose="020B0604030504040204" pitchFamily="34" charset="0"/>
                        </a:rPr>
                        <a:t>(KT)</a:t>
                      </a:r>
                      <a:endParaRPr lang="en-US" sz="10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834966706"/>
                  </a:ext>
                </a:extLst>
              </a:tr>
              <a:tr h="280856">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Company 1</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XX</a:t>
                      </a: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81976"/>
                  </a:ext>
                </a:extLst>
              </a:tr>
              <a:tr h="422240">
                <a:tc>
                  <a:txBody>
                    <a:bodyPr/>
                    <a:lstStyle/>
                    <a:p>
                      <a:pPr algn="ctr" fontAlgn="t"/>
                      <a:r>
                        <a:rPr lang="en-US" sz="1000" u="none" strike="noStrike">
                          <a:effectLst/>
                          <a:latin typeface="Verdana" panose="020B0604030504040204" pitchFamily="34" charset="0"/>
                          <a:ea typeface="Verdana" panose="020B0604030504040204" pitchFamily="34" charset="0"/>
                          <a:cs typeface="Verdana" panose="020B0604030504040204" pitchFamily="34" charset="0"/>
                        </a:rPr>
                        <a:t>Company 2</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Location 1</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886217"/>
                  </a:ext>
                </a:extLst>
              </a:tr>
              <a:tr h="280856">
                <a:tc>
                  <a:txBody>
                    <a:bodyPr/>
                    <a:lstStyle/>
                    <a:p>
                      <a:pPr algn="ctr" fontAlgn="t"/>
                      <a:r>
                        <a:rPr lang="en-US" sz="1000" u="none" strike="noStrike">
                          <a:effectLst/>
                          <a:latin typeface="Verdana" panose="020B0604030504040204" pitchFamily="34" charset="0"/>
                          <a:ea typeface="Verdana" panose="020B0604030504040204" pitchFamily="34" charset="0"/>
                          <a:cs typeface="Verdana" panose="020B0604030504040204" pitchFamily="34" charset="0"/>
                        </a:rPr>
                        <a:t>Company 3</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Location 2</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687683"/>
                  </a:ext>
                </a:extLst>
              </a:tr>
              <a:tr h="280856">
                <a:tc>
                  <a:txBody>
                    <a:bodyPr/>
                    <a:lstStyle/>
                    <a:p>
                      <a:pPr algn="ctr" fontAlgn="t"/>
                      <a:r>
                        <a:rPr lang="en-US" sz="1000" u="none" strike="noStrike">
                          <a:effectLst/>
                          <a:latin typeface="Verdana" panose="020B0604030504040204" pitchFamily="34" charset="0"/>
                          <a:ea typeface="Verdana" panose="020B0604030504040204" pitchFamily="34" charset="0"/>
                          <a:cs typeface="Verdana" panose="020B0604030504040204" pitchFamily="34" charset="0"/>
                        </a:rPr>
                        <a:t>Company 4</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a:effectLst/>
                          <a:latin typeface="Verdana" panose="020B0604030504040204" pitchFamily="34" charset="0"/>
                          <a:ea typeface="Verdana" panose="020B0604030504040204" pitchFamily="34" charset="0"/>
                          <a:cs typeface="Verdana" panose="020B0604030504040204" pitchFamily="34" charset="0"/>
                        </a:rPr>
                        <a:t>Location 3</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988959"/>
                  </a:ext>
                </a:extLst>
              </a:tr>
              <a:tr h="280856">
                <a:tc>
                  <a:txBody>
                    <a:bodyPr/>
                    <a:lstStyle/>
                    <a:p>
                      <a:pPr algn="ctr" fontAlgn="t"/>
                      <a:r>
                        <a:rPr lang="en-US" sz="1000" u="none" strike="noStrike">
                          <a:effectLst/>
                          <a:latin typeface="Verdana" panose="020B0604030504040204" pitchFamily="34" charset="0"/>
                          <a:ea typeface="Verdana" panose="020B0604030504040204" pitchFamily="34" charset="0"/>
                          <a:cs typeface="Verdana" panose="020B0604030504040204" pitchFamily="34" charset="0"/>
                        </a:rPr>
                        <a:t>Company 5</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a:effectLst/>
                          <a:latin typeface="Verdana" panose="020B0604030504040204" pitchFamily="34" charset="0"/>
                          <a:ea typeface="Verdana" panose="020B0604030504040204" pitchFamily="34" charset="0"/>
                          <a:cs typeface="Verdana" panose="020B0604030504040204" pitchFamily="34" charset="0"/>
                        </a:rPr>
                        <a:t>Location 4</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6836116"/>
                  </a:ext>
                </a:extLst>
              </a:tr>
              <a:tr h="280856">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Company 6</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a:effectLst/>
                          <a:latin typeface="Verdana" panose="020B0604030504040204" pitchFamily="34" charset="0"/>
                          <a:ea typeface="Verdana" panose="020B0604030504040204" pitchFamily="34" charset="0"/>
                          <a:cs typeface="Verdana" panose="020B0604030504040204" pitchFamily="34" charset="0"/>
                        </a:rPr>
                        <a:t>Location 5</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8124872"/>
                  </a:ext>
                </a:extLst>
              </a:tr>
              <a:tr h="422240">
                <a:tc>
                  <a:txBody>
                    <a:bodyPr/>
                    <a:lstStyle/>
                    <a:p>
                      <a:pPr algn="ctr" fontAlgn="t"/>
                      <a:r>
                        <a:rPr lang="en-US" sz="1000" u="none" strike="noStrike">
                          <a:effectLst/>
                          <a:latin typeface="Verdana" panose="020B0604030504040204" pitchFamily="34" charset="0"/>
                          <a:ea typeface="Verdana" panose="020B0604030504040204" pitchFamily="34" charset="0"/>
                          <a:cs typeface="Verdana" panose="020B0604030504040204" pitchFamily="34" charset="0"/>
                        </a:rPr>
                        <a:t>Company 7</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a:effectLst/>
                          <a:latin typeface="Verdana" panose="020B0604030504040204" pitchFamily="34" charset="0"/>
                          <a:ea typeface="Verdana" panose="020B0604030504040204" pitchFamily="34" charset="0"/>
                          <a:cs typeface="Verdana" panose="020B0604030504040204" pitchFamily="34" charset="0"/>
                        </a:rPr>
                        <a:t>Location 6</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1899323"/>
                  </a:ext>
                </a:extLst>
              </a:tr>
              <a:tr h="280856">
                <a:tc>
                  <a:txBody>
                    <a:bodyPr/>
                    <a:lstStyle/>
                    <a:p>
                      <a:pPr algn="ctr" fontAlgn="t"/>
                      <a:r>
                        <a:rPr lang="en-US" sz="1000" u="none" strike="noStrike">
                          <a:effectLst/>
                          <a:latin typeface="Verdana" panose="020B0604030504040204" pitchFamily="34" charset="0"/>
                          <a:ea typeface="Verdana" panose="020B0604030504040204" pitchFamily="34" charset="0"/>
                          <a:cs typeface="Verdana" panose="020B0604030504040204" pitchFamily="34" charset="0"/>
                        </a:rPr>
                        <a:t>Company 8</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a:effectLst/>
                          <a:latin typeface="Verdana" panose="020B0604030504040204" pitchFamily="34" charset="0"/>
                          <a:ea typeface="Verdana" panose="020B0604030504040204" pitchFamily="34" charset="0"/>
                          <a:cs typeface="Verdana" panose="020B0604030504040204" pitchFamily="34" charset="0"/>
                        </a:rPr>
                        <a:t>Location 7</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0878816"/>
                  </a:ext>
                </a:extLst>
              </a:tr>
              <a:tr h="575782">
                <a:tc>
                  <a:txBody>
                    <a:bodyPr/>
                    <a:lstStyle/>
                    <a:p>
                      <a:pPr algn="ctr" fontAlgn="t"/>
                      <a:r>
                        <a:rPr lang="en-US" sz="1000" u="none" strike="noStrike">
                          <a:effectLst/>
                          <a:latin typeface="Verdana" panose="020B0604030504040204" pitchFamily="34" charset="0"/>
                          <a:ea typeface="Verdana" panose="020B0604030504040204" pitchFamily="34" charset="0"/>
                          <a:cs typeface="Verdana" panose="020B0604030504040204" pitchFamily="34" charset="0"/>
                        </a:rPr>
                        <a:t>Company 9</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a:effectLst/>
                          <a:latin typeface="Verdana" panose="020B0604030504040204" pitchFamily="34" charset="0"/>
                          <a:ea typeface="Verdana" panose="020B0604030504040204" pitchFamily="34" charset="0"/>
                          <a:cs typeface="Verdana" panose="020B0604030504040204" pitchFamily="34" charset="0"/>
                        </a:rPr>
                        <a:t>Location 8</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637060"/>
                  </a:ext>
                </a:extLst>
              </a:tr>
              <a:tr h="347388">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Company 10</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a:effectLst/>
                          <a:latin typeface="Verdana" panose="020B0604030504040204" pitchFamily="34" charset="0"/>
                          <a:ea typeface="Verdana" panose="020B0604030504040204" pitchFamily="34" charset="0"/>
                          <a:cs typeface="Verdana" panose="020B0604030504040204" pitchFamily="34" charset="0"/>
                        </a:rPr>
                        <a:t>Location 9</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u="none" strike="noStrike" dirty="0">
                          <a:effectLst/>
                          <a:latin typeface="Verdana" panose="020B0604030504040204" pitchFamily="34" charset="0"/>
                          <a:ea typeface="Verdana" panose="020B0604030504040204" pitchFamily="34" charset="0"/>
                          <a:cs typeface="Verdana" panose="020B0604030504040204" pitchFamily="34" charset="0"/>
                        </a:rPr>
                        <a:t>XX</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5369" marR="5369" marT="53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5269335"/>
                  </a:ext>
                </a:extLst>
              </a:tr>
            </a:tbl>
          </a:graphicData>
        </a:graphic>
      </p:graphicFrame>
    </p:spTree>
    <p:extLst>
      <p:ext uri="{BB962C8B-B14F-4D97-AF65-F5344CB8AC3E}">
        <p14:creationId xmlns:p14="http://schemas.microsoft.com/office/powerpoint/2010/main" val="18264418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object, chessman, sky, table&#10;&#10;Description automatically generated">
            <a:extLst>
              <a:ext uri="{FF2B5EF4-FFF2-40B4-BE49-F238E27FC236}">
                <a16:creationId xmlns:a16="http://schemas.microsoft.com/office/drawing/2014/main" id="{2E2B938A-66EE-42EB-80DF-A439EE23CFE6}"/>
              </a:ext>
            </a:extLst>
          </p:cNvPr>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9403" r="1596" b="-1"/>
          <a:stretch/>
        </p:blipFill>
        <p:spPr>
          <a:xfrm>
            <a:off x="20" y="10"/>
            <a:ext cx="9143980" cy="6857990"/>
          </a:xfrm>
          <a:prstGeom prst="rect">
            <a:avLst/>
          </a:prstGeom>
          <a:ln>
            <a:noFill/>
          </a:ln>
          <a:effectLst>
            <a:softEdge rad="112500"/>
          </a:effectLst>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600"/>
              </a:spcAft>
              <a:buClrTx/>
              <a:buSzTx/>
              <a:buFont typeface="Arial" panose="020B0604020202020204" pitchFamily="34" charset="0"/>
              <a:buNone/>
              <a:tabLst/>
              <a:defRPr/>
            </a:pPr>
            <a:r>
              <a:rPr kumimoji="0" lang="en-US" sz="3100" b="1" i="0" u="none" strike="noStrike" kern="1200" cap="none" spc="-136" normalizeH="0" baseline="0" noProof="0" dirty="0">
                <a:ln>
                  <a:noFill/>
                </a:ln>
                <a:solidFill>
                  <a:prstClr val="black">
                    <a:lumMod val="85000"/>
                    <a:lumOff val="15000"/>
                  </a:prstClr>
                </a:solidFill>
                <a:effectLst>
                  <a:outerShdw blurRad="38100" dist="38100" dir="2700000" algn="tl">
                    <a:srgbClr val="000000">
                      <a:alpha val="43137"/>
                    </a:srgbClr>
                  </a:outerShdw>
                </a:effectLst>
                <a:uLnTx/>
                <a:uFillTx/>
                <a:latin typeface="Calibri Light" panose="020F0302020204030204"/>
                <a:ea typeface="+mn-ea"/>
                <a:cs typeface="+mn-cs"/>
              </a:rPr>
              <a:t>COMPETITIVE LANDSCAPE </a:t>
            </a:r>
          </a:p>
        </p:txBody>
      </p:sp>
    </p:spTree>
    <p:extLst>
      <p:ext uri="{BB962C8B-B14F-4D97-AF65-F5344CB8AC3E}">
        <p14:creationId xmlns:p14="http://schemas.microsoft.com/office/powerpoint/2010/main" val="23562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523923" y="1305251"/>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BENZOIC ACID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IPA ISOPROPYL ALCOHOL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FUMARIC ACID</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PBTC</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CHOLINE CHLORIDE 60% CORN COB</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231569"/>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was established in 2000 and is a leading manufacturer of copper sulphate and is specialized in the supply of various industrial and specialty chemicals to different industries in Indonesia.</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has its headquarter in Singapore.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serving in chemicals for more than 50 years and have presence of around 15 years in Indonesia.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possesses strong research &amp; development strength with technical research &amp; development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centre</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municipal level.</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 its products in different segments i.e., for industry, for food, by functions, for pharmacy and essential oils.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expanded its business fields to food and pharmaceuticals industries in 2012.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also expanded its business scope to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tyre</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division in 2014.</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In the 1990s, the company also expanded its business in various other countries in Southeast Asia.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different chemicals for different end user industries like paint, coating &amp; ink, textile, adhesive, water treatment, oil &amp; gas, metal treatment and feed.</a:t>
            </a: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43345" y="211462"/>
            <a:ext cx="38748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a:solidFill>
                  <a:sysClr val="windowText" lastClr="000000"/>
                </a:solidFill>
                <a:latin typeface="Arial" panose="020B0604020202020204" pitchFamily="34" charset="0"/>
                <a:cs typeface="Arial" panose="020B0604020202020204" pitchFamily="34" charset="0"/>
              </a:rPr>
              <a:t>Lam Seng Hang Indonesia. PT  </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665001" y="3557748"/>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Mr.</a:t>
            </a:r>
            <a:r>
              <a:rPr lang="en-US" sz="1000" b="0" i="0" dirty="0">
                <a:solidFill>
                  <a:srgbClr val="202124"/>
                </a:solidFill>
                <a:effectLst/>
                <a:latin typeface="arial" panose="020B0604020202020204" pitchFamily="34" charset="0"/>
              </a:rPr>
              <a:t> Yue Huan Lee( Chairman &amp; CEO)</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930112" y="5786813"/>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661021" y="4343739"/>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746783" y="6496941"/>
            <a:ext cx="2071999"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http://lsh-indonesia.com/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587512" y="4443763"/>
            <a:ext cx="3032503" cy="850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Cyber 2, Tower, Blok X5 No. 13, 12950 RT.7/RW.2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Kuningan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Timur Kota Jakarta Selatan DKI Jakarta ID 12950, Jl. H. R.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Rasuna</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Said, RT.1/RW.2,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Kuningan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Kuningan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Tim.,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Kecamatan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Setiabudi</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Kota Jakarta Selatan, Daerah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Khusus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Ibukota</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Jakarta 12950, Indonesia</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+62 21 29021438</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19" name="Picture 18">
            <a:extLst>
              <a:ext uri="{FF2B5EF4-FFF2-40B4-BE49-F238E27FC236}">
                <a16:creationId xmlns:a16="http://schemas.microsoft.com/office/drawing/2014/main" id="{C701554C-FE52-4A61-A435-CABDEBFB59FD}"/>
              </a:ext>
            </a:extLst>
          </p:cNvPr>
          <p:cNvPicPr>
            <a:picLocks noChangeAspect="1"/>
          </p:cNvPicPr>
          <p:nvPr/>
        </p:nvPicPr>
        <p:blipFill>
          <a:blip r:embed="rId4"/>
          <a:stretch>
            <a:fillRect/>
          </a:stretch>
        </p:blipFill>
        <p:spPr>
          <a:xfrm>
            <a:off x="3519006" y="211462"/>
            <a:ext cx="1739806" cy="461309"/>
          </a:xfrm>
          <a:prstGeom prst="rect">
            <a:avLst/>
          </a:prstGeom>
        </p:spPr>
      </p:pic>
    </p:spTree>
    <p:extLst>
      <p:ext uri="{BB962C8B-B14F-4D97-AF65-F5344CB8AC3E}">
        <p14:creationId xmlns:p14="http://schemas.microsoft.com/office/powerpoint/2010/main" val="25125086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523923" y="1305251"/>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231569"/>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was established in 2006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at</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Rojana</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Industrial Park, located in Ayutthaya Province, Thailand.</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is one of the leading manufacturer in the copper sulphate.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focuses on product development, production and service, quality, safety and customer satisfaction.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possesses strong research &amp; development strength with technical research &amp; development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centre</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municipal level.</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company’s mission is to provide the product copper sulphate with international quality standards and competitive prices.</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produces copper sulphate pentahydrate which has its application in fertilizer in plantation, animal feed additive, wood fungicides, soil improvement, fishery and shrimp goods.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is certified with 	ISO 9001 : 2015, CODEX : GMP, and FAMI - QS.</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KCE Electronics Public Company Limited acquired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Chemtronic</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Technology Co. Ltd. on Oct 2,2012 which holds 94.75% of shares.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copper sulphate with certain specifications like purity with greater than 98%, and lead with maximum 50 ppm.</a:t>
            </a: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43345" y="211462"/>
            <a:ext cx="38748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err="1">
                <a:solidFill>
                  <a:sysClr val="windowText" lastClr="000000"/>
                </a:solidFill>
                <a:latin typeface="Arial" panose="020B0604020202020204" pitchFamily="34" charset="0"/>
                <a:cs typeface="Arial" panose="020B0604020202020204" pitchFamily="34" charset="0"/>
              </a:rPr>
              <a:t>Chemtronic</a:t>
            </a:r>
            <a:r>
              <a:rPr lang="en-US" sz="1400" b="1" dirty="0">
                <a:solidFill>
                  <a:sysClr val="windowText" lastClr="000000"/>
                </a:solidFill>
                <a:latin typeface="Arial" panose="020B0604020202020204" pitchFamily="34" charset="0"/>
                <a:cs typeface="Arial" panose="020B0604020202020204" pitchFamily="34" charset="0"/>
              </a:rPr>
              <a:t> Technology (Thailand) </a:t>
            </a:r>
            <a:r>
              <a:rPr lang="en-US" sz="1400" b="1" dirty="0" err="1">
                <a:solidFill>
                  <a:sysClr val="windowText" lastClr="000000"/>
                </a:solidFill>
                <a:latin typeface="Arial" panose="020B0604020202020204" pitchFamily="34" charset="0"/>
                <a:cs typeface="Arial" panose="020B0604020202020204" pitchFamily="34" charset="0"/>
              </a:rPr>
              <a:t>Co.,Ltd</a:t>
            </a:r>
            <a:r>
              <a:rPr lang="en-US" sz="1400" b="1" dirty="0">
                <a:solidFill>
                  <a:sysClr val="windowText" lastClr="000000"/>
                </a:solidFill>
                <a:latin typeface="Arial" panose="020B0604020202020204" pitchFamily="34" charset="0"/>
                <a:cs typeface="Arial" panose="020B0604020202020204" pitchFamily="34" charset="0"/>
              </a:rPr>
              <a:t>.  </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665001" y="3557748"/>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Mr.</a:t>
            </a:r>
            <a:r>
              <a:rPr lang="en-US" sz="1000" b="0" i="0" dirty="0">
                <a:solidFill>
                  <a:srgbClr val="202124"/>
                </a:solidFill>
                <a:effectLst/>
                <a:latin typeface="arial" panose="020B0604020202020204" pitchFamily="34" charset="0"/>
              </a:rPr>
              <a:t> Anastasios Papadopoulos(Chairman &amp; CEO)</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893358" y="5250093"/>
            <a:ext cx="657400" cy="480051"/>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646965" y="5072657"/>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746783" y="6496941"/>
            <a:ext cx="2602087"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http://www.chemtronic-thai.com/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587512" y="5304867"/>
            <a:ext cx="3032503" cy="850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28 1 Khan Ham,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Uthai</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District,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Phra</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Nakhon Si Ayutthaya 13210, Thailand</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+66 35 719 674</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0074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7A723762-FF80-4333-8355-0B25B76B2E40}"/>
              </a:ext>
            </a:extLst>
          </p:cNvPr>
          <p:cNvSpPr txBox="1">
            <a:spLocks/>
          </p:cNvSpPr>
          <p:nvPr/>
        </p:nvSpPr>
        <p:spPr>
          <a:xfrm>
            <a:off x="298236" y="234066"/>
            <a:ext cx="7863840" cy="296684"/>
          </a:xfrm>
          <a:prstGeom prst="rect">
            <a:avLst/>
          </a:prstGeom>
          <a:noFill/>
        </p:spPr>
        <p:txBody>
          <a:bodyPr vert="horz" wrap="square" lIns="91440" tIns="45720" rIns="91440" bIns="45720" rtlCol="0" anchor="ctr">
            <a:spAutoFit/>
          </a:bodyPr>
          <a:lstStyle>
            <a:defPPr>
              <a:defRPr lang="en-US"/>
            </a:defPPr>
            <a:lvl1pPr lvl="0">
              <a:lnSpc>
                <a:spcPts val="1700"/>
              </a:lnSpc>
              <a:spcBef>
                <a:spcPct val="0"/>
              </a:spcBef>
              <a:buNone/>
              <a:defRPr sz="1400" b="1">
                <a:solidFill>
                  <a:prstClr val="black"/>
                </a:solidFill>
                <a:latin typeface="Arial" panose="020B0604020202020204" pitchFamily="34" charset="0"/>
                <a:ea typeface="+mj-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700"/>
              </a:lnSpc>
              <a:spcBef>
                <a:spcPct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Research Methodology</a:t>
            </a:r>
          </a:p>
        </p:txBody>
      </p:sp>
      <p:grpSp>
        <p:nvGrpSpPr>
          <p:cNvPr id="33" name="Group 32">
            <a:extLst>
              <a:ext uri="{FF2B5EF4-FFF2-40B4-BE49-F238E27FC236}">
                <a16:creationId xmlns:a16="http://schemas.microsoft.com/office/drawing/2014/main" id="{F7A1EAEA-1147-4070-BDDB-557CFB2BB411}"/>
              </a:ext>
            </a:extLst>
          </p:cNvPr>
          <p:cNvGrpSpPr/>
          <p:nvPr/>
        </p:nvGrpSpPr>
        <p:grpSpPr>
          <a:xfrm>
            <a:off x="188301" y="1146668"/>
            <a:ext cx="8941629" cy="5150166"/>
            <a:chOff x="155333" y="1118533"/>
            <a:chExt cx="8924910" cy="5150166"/>
          </a:xfrm>
        </p:grpSpPr>
        <p:pic>
          <p:nvPicPr>
            <p:cNvPr id="34" name="Picture 33" descr="A person in a suit and tie&#10;&#10;Description generated with very high confidence">
              <a:extLst>
                <a:ext uri="{FF2B5EF4-FFF2-40B4-BE49-F238E27FC236}">
                  <a16:creationId xmlns:a16="http://schemas.microsoft.com/office/drawing/2014/main" id="{82063D9D-C9E3-4528-82CF-2FB36051ABBD}"/>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15871" t="10263" r="24116" b="43101"/>
            <a:stretch/>
          </p:blipFill>
          <p:spPr>
            <a:xfrm>
              <a:off x="155333" y="2975446"/>
              <a:ext cx="3708704" cy="2535009"/>
            </a:xfrm>
            <a:prstGeom prst="rect">
              <a:avLst/>
            </a:prstGeom>
          </p:spPr>
        </p:pic>
        <p:sp>
          <p:nvSpPr>
            <p:cNvPr id="35" name="Rectangle 62">
              <a:extLst>
                <a:ext uri="{FF2B5EF4-FFF2-40B4-BE49-F238E27FC236}">
                  <a16:creationId xmlns:a16="http://schemas.microsoft.com/office/drawing/2014/main" id="{DA4208FF-D2D0-4C4D-85E3-AD08BEAE0BDC}"/>
                </a:ext>
              </a:extLst>
            </p:cNvPr>
            <p:cNvSpPr>
              <a:spLocks noChangeArrowheads="1"/>
            </p:cNvSpPr>
            <p:nvPr/>
          </p:nvSpPr>
          <p:spPr bwMode="gray">
            <a:xfrm>
              <a:off x="4272289" y="3646557"/>
              <a:ext cx="1436528" cy="593432"/>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Identifying Key Opinion Leaders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Questionnaire Design</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In-depth Interviews</a:t>
              </a:r>
            </a:p>
          </p:txBody>
        </p:sp>
        <p:sp>
          <p:nvSpPr>
            <p:cNvPr id="36" name="Chevron 1">
              <a:extLst>
                <a:ext uri="{FF2B5EF4-FFF2-40B4-BE49-F238E27FC236}">
                  <a16:creationId xmlns:a16="http://schemas.microsoft.com/office/drawing/2014/main" id="{03E1ECE4-A66B-469C-A0BD-372BC020A4B0}"/>
                </a:ext>
              </a:extLst>
            </p:cNvPr>
            <p:cNvSpPr/>
            <p:nvPr/>
          </p:nvSpPr>
          <p:spPr>
            <a:xfrm rot="10800000" flipH="1">
              <a:off x="4384886" y="1126702"/>
              <a:ext cx="1450878" cy="658791"/>
            </a:xfrm>
            <a:prstGeom prst="chevron">
              <a:avLst/>
            </a:prstGeom>
            <a:solidFill>
              <a:schemeClr val="bg1"/>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37" name="Chevron 2">
              <a:extLst>
                <a:ext uri="{FF2B5EF4-FFF2-40B4-BE49-F238E27FC236}">
                  <a16:creationId xmlns:a16="http://schemas.microsoft.com/office/drawing/2014/main" id="{AA1B6F0A-374B-4277-958B-A27BF7F3B4A1}"/>
                </a:ext>
              </a:extLst>
            </p:cNvPr>
            <p:cNvSpPr/>
            <p:nvPr/>
          </p:nvSpPr>
          <p:spPr>
            <a:xfrm rot="10800000" flipH="1">
              <a:off x="3046546" y="1126702"/>
              <a:ext cx="1450878" cy="658791"/>
            </a:xfrm>
            <a:prstGeom prst="chevron">
              <a:avLst/>
            </a:prstGeom>
            <a:solidFill>
              <a:schemeClr val="bg1"/>
            </a:solidFill>
            <a:ln w="76200">
              <a:solidFill>
                <a:srgbClr val="8BC1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38" name="Chevron 3">
              <a:extLst>
                <a:ext uri="{FF2B5EF4-FFF2-40B4-BE49-F238E27FC236}">
                  <a16:creationId xmlns:a16="http://schemas.microsoft.com/office/drawing/2014/main" id="{5C54FDAC-7CD4-4BD1-9E20-012EDF61A9BB}"/>
                </a:ext>
              </a:extLst>
            </p:cNvPr>
            <p:cNvSpPr/>
            <p:nvPr/>
          </p:nvSpPr>
          <p:spPr>
            <a:xfrm rot="10800000" flipH="1">
              <a:off x="1708207" y="1126702"/>
              <a:ext cx="1450878" cy="658791"/>
            </a:xfrm>
            <a:prstGeom prst="chevron">
              <a:avLst/>
            </a:prstGeom>
            <a:solidFill>
              <a:schemeClr val="bg1"/>
            </a:solidFill>
            <a:ln w="76200">
              <a:solidFill>
                <a:srgbClr val="6094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39" name="Chevron 4">
              <a:extLst>
                <a:ext uri="{FF2B5EF4-FFF2-40B4-BE49-F238E27FC236}">
                  <a16:creationId xmlns:a16="http://schemas.microsoft.com/office/drawing/2014/main" id="{9A1D6CF4-973F-4CF0-8211-2F3B162059BC}"/>
                </a:ext>
              </a:extLst>
            </p:cNvPr>
            <p:cNvSpPr/>
            <p:nvPr/>
          </p:nvSpPr>
          <p:spPr>
            <a:xfrm rot="10800000" flipH="1">
              <a:off x="369867" y="1118533"/>
              <a:ext cx="1450878" cy="658791"/>
            </a:xfrm>
            <a:prstGeom prst="chevron">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40" name="TextBox 39">
              <a:extLst>
                <a:ext uri="{FF2B5EF4-FFF2-40B4-BE49-F238E27FC236}">
                  <a16:creationId xmlns:a16="http://schemas.microsoft.com/office/drawing/2014/main" id="{F4D46BAC-1ED0-4D3D-8D9F-DB65BE8F784F}"/>
                </a:ext>
              </a:extLst>
            </p:cNvPr>
            <p:cNvSpPr txBox="1"/>
            <p:nvPr/>
          </p:nvSpPr>
          <p:spPr>
            <a:xfrm>
              <a:off x="4727421" y="1231229"/>
              <a:ext cx="74282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Collection</a:t>
              </a:r>
            </a:p>
          </p:txBody>
        </p:sp>
        <p:sp>
          <p:nvSpPr>
            <p:cNvPr id="41" name="TextBox 40">
              <a:extLst>
                <a:ext uri="{FF2B5EF4-FFF2-40B4-BE49-F238E27FC236}">
                  <a16:creationId xmlns:a16="http://schemas.microsoft.com/office/drawing/2014/main" id="{65131A8D-D080-4EE0-9082-9768493021D1}"/>
                </a:ext>
              </a:extLst>
            </p:cNvPr>
            <p:cNvSpPr txBox="1"/>
            <p:nvPr/>
          </p:nvSpPr>
          <p:spPr>
            <a:xfrm>
              <a:off x="3351865" y="1248356"/>
              <a:ext cx="101244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Developing List of Respondents</a:t>
              </a:r>
            </a:p>
          </p:txBody>
        </p:sp>
        <p:sp>
          <p:nvSpPr>
            <p:cNvPr id="42" name="TextBox 41">
              <a:extLst>
                <a:ext uri="{FF2B5EF4-FFF2-40B4-BE49-F238E27FC236}">
                  <a16:creationId xmlns:a16="http://schemas.microsoft.com/office/drawing/2014/main" id="{8DF7ADDB-1B20-4DA9-8E06-9EBD12960D4E}"/>
                </a:ext>
              </a:extLst>
            </p:cNvPr>
            <p:cNvSpPr txBox="1"/>
            <p:nvPr/>
          </p:nvSpPr>
          <p:spPr>
            <a:xfrm>
              <a:off x="2000048" y="1250017"/>
              <a:ext cx="95413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Formulating Questionnaire</a:t>
              </a:r>
            </a:p>
          </p:txBody>
        </p:sp>
        <p:sp>
          <p:nvSpPr>
            <p:cNvPr id="43" name="TextBox 42">
              <a:extLst>
                <a:ext uri="{FF2B5EF4-FFF2-40B4-BE49-F238E27FC236}">
                  <a16:creationId xmlns:a16="http://schemas.microsoft.com/office/drawing/2014/main" id="{0DDBB79B-A8EB-440E-82FB-3FE2FA738C4D}"/>
                </a:ext>
              </a:extLst>
            </p:cNvPr>
            <p:cNvSpPr txBox="1"/>
            <p:nvPr/>
          </p:nvSpPr>
          <p:spPr>
            <a:xfrm>
              <a:off x="752030" y="1205336"/>
              <a:ext cx="68655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Market Profiling</a:t>
              </a:r>
            </a:p>
          </p:txBody>
        </p:sp>
        <p:sp>
          <p:nvSpPr>
            <p:cNvPr id="44" name="Chevron 1">
              <a:extLst>
                <a:ext uri="{FF2B5EF4-FFF2-40B4-BE49-F238E27FC236}">
                  <a16:creationId xmlns:a16="http://schemas.microsoft.com/office/drawing/2014/main" id="{DCC0B366-33B0-4319-86D9-CDAA72784AA2}"/>
                </a:ext>
              </a:extLst>
            </p:cNvPr>
            <p:cNvSpPr/>
            <p:nvPr/>
          </p:nvSpPr>
          <p:spPr>
            <a:xfrm rot="10800000" flipH="1">
              <a:off x="5723225" y="1126702"/>
              <a:ext cx="1450878" cy="658791"/>
            </a:xfrm>
            <a:prstGeom prst="chevron">
              <a:avLst/>
            </a:prstGeom>
            <a:solidFill>
              <a:schemeClr val="bg1"/>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45" name="Chevron 1">
              <a:extLst>
                <a:ext uri="{FF2B5EF4-FFF2-40B4-BE49-F238E27FC236}">
                  <a16:creationId xmlns:a16="http://schemas.microsoft.com/office/drawing/2014/main" id="{551EB9EF-7D8F-47D3-B964-FBB7AEAEAE13}"/>
                </a:ext>
              </a:extLst>
            </p:cNvPr>
            <p:cNvSpPr/>
            <p:nvPr/>
          </p:nvSpPr>
          <p:spPr>
            <a:xfrm rot="10800000" flipH="1">
              <a:off x="7061565" y="1126702"/>
              <a:ext cx="1450878" cy="658791"/>
            </a:xfrm>
            <a:prstGeom prst="chevron">
              <a:avLst/>
            </a:prstGeom>
            <a:solidFill>
              <a:schemeClr val="bg1"/>
            </a:solidFill>
            <a:ln w="762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46" name="TextBox 45">
              <a:extLst>
                <a:ext uri="{FF2B5EF4-FFF2-40B4-BE49-F238E27FC236}">
                  <a16:creationId xmlns:a16="http://schemas.microsoft.com/office/drawing/2014/main" id="{3CCD5927-B9CE-410F-9035-6F699EBDA6DF}"/>
                </a:ext>
              </a:extLst>
            </p:cNvPr>
            <p:cNvSpPr txBox="1"/>
            <p:nvPr/>
          </p:nvSpPr>
          <p:spPr>
            <a:xfrm>
              <a:off x="6203317" y="1238849"/>
              <a:ext cx="7509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Validation</a:t>
              </a:r>
            </a:p>
          </p:txBody>
        </p:sp>
        <p:sp>
          <p:nvSpPr>
            <p:cNvPr id="47" name="TextBox 46">
              <a:extLst>
                <a:ext uri="{FF2B5EF4-FFF2-40B4-BE49-F238E27FC236}">
                  <a16:creationId xmlns:a16="http://schemas.microsoft.com/office/drawing/2014/main" id="{F85E9DC1-5B4C-4554-9A78-454067BBECBE}"/>
                </a:ext>
              </a:extLst>
            </p:cNvPr>
            <p:cNvSpPr txBox="1"/>
            <p:nvPr/>
          </p:nvSpPr>
          <p:spPr>
            <a:xfrm>
              <a:off x="7441682" y="1205336"/>
              <a:ext cx="68655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Data Analysis</a:t>
              </a:r>
            </a:p>
          </p:txBody>
        </p:sp>
        <p:sp>
          <p:nvSpPr>
            <p:cNvPr id="48" name="TextBox 47">
              <a:extLst>
                <a:ext uri="{FF2B5EF4-FFF2-40B4-BE49-F238E27FC236}">
                  <a16:creationId xmlns:a16="http://schemas.microsoft.com/office/drawing/2014/main" id="{E18365A8-26F4-4751-ACF4-390C1EEEDFEE}"/>
                </a:ext>
              </a:extLst>
            </p:cNvPr>
            <p:cNvSpPr txBox="1"/>
            <p:nvPr/>
          </p:nvSpPr>
          <p:spPr>
            <a:xfrm>
              <a:off x="396164" y="1836372"/>
              <a:ext cx="1166846" cy="1200329"/>
            </a:xfrm>
            <a:prstGeom prst="rect">
              <a:avLst/>
            </a:prstGeom>
            <a:noFill/>
          </p:spPr>
          <p:txBody>
            <a:bodyPr wrap="square" rtlCol="0">
              <a:spAutoFit/>
            </a:bodyPr>
            <a:lstStyle/>
            <a:p>
              <a:pPr lvl="0" algn="ctr">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In-depth secondary research was conducted to determine top players in South-East </a:t>
              </a:r>
              <a:r>
                <a:rPr lang="en-US" altLang="ko-KR" sz="800" b="1" dirty="0">
                  <a:solidFill>
                    <a:srgbClr val="E7E6E6">
                      <a:lumMod val="25000"/>
                    </a:srgbClr>
                  </a:solidFill>
                  <a:cs typeface="Arial" pitchFamily="34" charset="0"/>
                </a:rPr>
                <a:t>Asia Copper Sulphate market, </a:t>
              </a: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overall market size and segmental market size.</a:t>
              </a:r>
            </a:p>
          </p:txBody>
        </p:sp>
        <p:sp>
          <p:nvSpPr>
            <p:cNvPr id="49" name="TextBox 48">
              <a:extLst>
                <a:ext uri="{FF2B5EF4-FFF2-40B4-BE49-F238E27FC236}">
                  <a16:creationId xmlns:a16="http://schemas.microsoft.com/office/drawing/2014/main" id="{8FB27B63-608C-4994-B435-E639005450E9}"/>
                </a:ext>
              </a:extLst>
            </p:cNvPr>
            <p:cNvSpPr txBox="1"/>
            <p:nvPr/>
          </p:nvSpPr>
          <p:spPr>
            <a:xfrm>
              <a:off x="1824080" y="1908809"/>
              <a:ext cx="1157298"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In order to conduct industry experts’ interviews, ChemAnalyst formulated a detailed discussion guide.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endParaRPr>
            </a:p>
          </p:txBody>
        </p:sp>
        <p:sp>
          <p:nvSpPr>
            <p:cNvPr id="50" name="TextBox 49">
              <a:extLst>
                <a:ext uri="{FF2B5EF4-FFF2-40B4-BE49-F238E27FC236}">
                  <a16:creationId xmlns:a16="http://schemas.microsoft.com/office/drawing/2014/main" id="{379D73F3-A275-4E03-957D-CBD95C74AA86}"/>
                </a:ext>
              </a:extLst>
            </p:cNvPr>
            <p:cNvSpPr txBox="1"/>
            <p:nvPr/>
          </p:nvSpPr>
          <p:spPr>
            <a:xfrm>
              <a:off x="3158705" y="1908809"/>
              <a:ext cx="108842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List of industry players and industry specialists was developed.</a:t>
              </a:r>
            </a:p>
          </p:txBody>
        </p:sp>
        <p:sp>
          <p:nvSpPr>
            <p:cNvPr id="51" name="TextBox 50">
              <a:extLst>
                <a:ext uri="{FF2B5EF4-FFF2-40B4-BE49-F238E27FC236}">
                  <a16:creationId xmlns:a16="http://schemas.microsoft.com/office/drawing/2014/main" id="{46FC9C2B-48C5-44D4-A78B-BAF43E2965D6}"/>
                </a:ext>
              </a:extLst>
            </p:cNvPr>
            <p:cNvSpPr txBox="1"/>
            <p:nvPr/>
          </p:nvSpPr>
          <p:spPr>
            <a:xfrm>
              <a:off x="4384886" y="1872092"/>
              <a:ext cx="1166846" cy="8432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ChemAnalyst conducted interviews with industry experts and industry players for data collection and verification.</a:t>
              </a:r>
            </a:p>
          </p:txBody>
        </p:sp>
        <p:sp>
          <p:nvSpPr>
            <p:cNvPr id="52" name="TextBox 51">
              <a:extLst>
                <a:ext uri="{FF2B5EF4-FFF2-40B4-BE49-F238E27FC236}">
                  <a16:creationId xmlns:a16="http://schemas.microsoft.com/office/drawing/2014/main" id="{3E208729-532A-411F-B541-64E9B6E54BBE}"/>
                </a:ext>
              </a:extLst>
            </p:cNvPr>
            <p:cNvSpPr txBox="1"/>
            <p:nvPr/>
          </p:nvSpPr>
          <p:spPr>
            <a:xfrm>
              <a:off x="5759285" y="1862559"/>
              <a:ext cx="1054308"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Data obtained as a result of primary and secondary research was validated through rigorous triangulation.</a:t>
              </a:r>
            </a:p>
          </p:txBody>
        </p:sp>
        <p:sp>
          <p:nvSpPr>
            <p:cNvPr id="53" name="TextBox 52">
              <a:extLst>
                <a:ext uri="{FF2B5EF4-FFF2-40B4-BE49-F238E27FC236}">
                  <a16:creationId xmlns:a16="http://schemas.microsoft.com/office/drawing/2014/main" id="{A6553399-1D32-4CB5-BAC5-E0B8A412267A}"/>
                </a:ext>
              </a:extLst>
            </p:cNvPr>
            <p:cNvSpPr txBox="1"/>
            <p:nvPr/>
          </p:nvSpPr>
          <p:spPr>
            <a:xfrm>
              <a:off x="7086215" y="1845253"/>
              <a:ext cx="1375266" cy="830997"/>
            </a:xfrm>
            <a:prstGeom prst="rect">
              <a:avLst/>
            </a:prstGeom>
            <a:noFill/>
          </p:spPr>
          <p:txBody>
            <a:bodyPr wrap="square" rtlCol="0">
              <a:spAutoFit/>
            </a:bodyPr>
            <a:lstStyle/>
            <a:p>
              <a:pPr lvl="0" algn="ctr">
                <a:defRPr/>
              </a:pPr>
              <a:r>
                <a:rPr kumimoji="0" lang="en-US" altLang="ko-KR" sz="800" b="1" i="0" u="none" strike="noStrike" kern="1200" cap="none" spc="0" normalizeH="0" baseline="0" noProof="0" dirty="0">
                  <a:ln>
                    <a:noFill/>
                  </a:ln>
                  <a:solidFill>
                    <a:srgbClr val="E7E6E6">
                      <a:lumMod val="25000"/>
                    </a:srgbClr>
                  </a:solidFill>
                  <a:effectLst/>
                  <a:uLnTx/>
                  <a:uFillTx/>
                  <a:latin typeface="Calibri" panose="020F0502020204030204"/>
                  <a:ea typeface="맑은 고딕" panose="020B0503020000020004" pitchFamily="34" charset="-127"/>
                  <a:cs typeface="Arial" pitchFamily="34" charset="0"/>
                </a:rPr>
                <a:t>The data was scrutinized using MS-Excel, statistical tools and internal proprietary database to obtain qualitative and quantitative insights </a:t>
              </a:r>
            </a:p>
          </p:txBody>
        </p:sp>
        <p:grpSp>
          <p:nvGrpSpPr>
            <p:cNvPr id="54" name="Group 53">
              <a:extLst>
                <a:ext uri="{FF2B5EF4-FFF2-40B4-BE49-F238E27FC236}">
                  <a16:creationId xmlns:a16="http://schemas.microsoft.com/office/drawing/2014/main" id="{CBB35144-164C-47E4-94DB-37831211BD7E}"/>
                </a:ext>
              </a:extLst>
            </p:cNvPr>
            <p:cNvGrpSpPr/>
            <p:nvPr/>
          </p:nvGrpSpPr>
          <p:grpSpPr bwMode="gray">
            <a:xfrm>
              <a:off x="313605" y="5178720"/>
              <a:ext cx="3351464" cy="975380"/>
              <a:chOff x="-2150864" y="3258910"/>
              <a:chExt cx="3578561" cy="861868"/>
            </a:xfrm>
            <a:solidFill>
              <a:schemeClr val="bg1"/>
            </a:solidFill>
          </p:grpSpPr>
          <p:sp>
            <p:nvSpPr>
              <p:cNvPr id="73" name="_s1032">
                <a:extLst>
                  <a:ext uri="{FF2B5EF4-FFF2-40B4-BE49-F238E27FC236}">
                    <a16:creationId xmlns:a16="http://schemas.microsoft.com/office/drawing/2014/main" id="{C14D0E12-FBF8-42FC-A82D-97A48B138396}"/>
                  </a:ext>
                </a:extLst>
              </p:cNvPr>
              <p:cNvSpPr>
                <a:spLocks noChangeArrowheads="1" noTextEdit="1"/>
              </p:cNvSpPr>
              <p:nvPr/>
            </p:nvSpPr>
            <p:spPr bwMode="gray">
              <a:xfrm>
                <a:off x="604737" y="3283153"/>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_s1032">
                <a:extLst>
                  <a:ext uri="{FF2B5EF4-FFF2-40B4-BE49-F238E27FC236}">
                    <a16:creationId xmlns:a16="http://schemas.microsoft.com/office/drawing/2014/main" id="{B948544F-E2D4-4B0D-8469-0D2CC725EB6A}"/>
                  </a:ext>
                </a:extLst>
              </p:cNvPr>
              <p:cNvSpPr>
                <a:spLocks noChangeArrowheads="1" noTextEdit="1"/>
              </p:cNvSpPr>
              <p:nvPr/>
            </p:nvSpPr>
            <p:spPr bwMode="gray">
              <a:xfrm>
                <a:off x="-58077" y="3258910"/>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_s1032">
                <a:extLst>
                  <a:ext uri="{FF2B5EF4-FFF2-40B4-BE49-F238E27FC236}">
                    <a16:creationId xmlns:a16="http://schemas.microsoft.com/office/drawing/2014/main" id="{97417AC2-73CD-4CDD-BB43-4C82D79BE862}"/>
                  </a:ext>
                </a:extLst>
              </p:cNvPr>
              <p:cNvSpPr>
                <a:spLocks noChangeArrowheads="1" noTextEdit="1"/>
              </p:cNvSpPr>
              <p:nvPr/>
            </p:nvSpPr>
            <p:spPr bwMode="gray">
              <a:xfrm>
                <a:off x="-778742" y="3283976"/>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 name="_s1032">
                <a:extLst>
                  <a:ext uri="{FF2B5EF4-FFF2-40B4-BE49-F238E27FC236}">
                    <a16:creationId xmlns:a16="http://schemas.microsoft.com/office/drawing/2014/main" id="{94989104-5AD5-4D54-BEAE-CDAF43588215}"/>
                  </a:ext>
                </a:extLst>
              </p:cNvPr>
              <p:cNvSpPr>
                <a:spLocks noChangeArrowheads="1" noTextEdit="1"/>
              </p:cNvSpPr>
              <p:nvPr/>
            </p:nvSpPr>
            <p:spPr bwMode="gray">
              <a:xfrm>
                <a:off x="-1457832" y="3287731"/>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_s1032">
                <a:extLst>
                  <a:ext uri="{FF2B5EF4-FFF2-40B4-BE49-F238E27FC236}">
                    <a16:creationId xmlns:a16="http://schemas.microsoft.com/office/drawing/2014/main" id="{E489EDE1-E15E-4654-8D49-90FB1E6E44C0}"/>
                  </a:ext>
                </a:extLst>
              </p:cNvPr>
              <p:cNvSpPr>
                <a:spLocks noChangeArrowheads="1" noTextEdit="1"/>
              </p:cNvSpPr>
              <p:nvPr/>
            </p:nvSpPr>
            <p:spPr bwMode="gray">
              <a:xfrm>
                <a:off x="-2150864" y="3297818"/>
                <a:ext cx="822960" cy="822960"/>
              </a:xfrm>
              <a:prstGeom prst="ellipse">
                <a:avLst/>
              </a:prstGeom>
              <a:grp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marL="0" marR="0" lvl="0" indent="0" algn="l" defTabSz="416966" rtl="0" eaLnBrk="1" fontAlgn="auto" latinLnBrk="0" hangingPunct="1">
                  <a:lnSpc>
                    <a:spcPct val="100000"/>
                  </a:lnSpc>
                  <a:spcBef>
                    <a:spcPts val="0"/>
                  </a:spcBef>
                  <a:spcAft>
                    <a:spcPts val="0"/>
                  </a:spcAft>
                  <a:buClrTx/>
                  <a:buSzTx/>
                  <a:buFontTx/>
                  <a:buNone/>
                  <a:tabLst/>
                  <a:defRPr/>
                </a:pPr>
                <a:endParaRPr kumimoji="0" lang="en-US" sz="1642"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Text Box 47">
                <a:extLst>
                  <a:ext uri="{FF2B5EF4-FFF2-40B4-BE49-F238E27FC236}">
                    <a16:creationId xmlns:a16="http://schemas.microsoft.com/office/drawing/2014/main" id="{9AE546DC-B720-487D-B7AC-03C5E4269C1B}"/>
                  </a:ext>
                </a:extLst>
              </p:cNvPr>
              <p:cNvSpPr txBox="1">
                <a:spLocks noChangeArrowheads="1"/>
              </p:cNvSpPr>
              <p:nvPr/>
            </p:nvSpPr>
            <p:spPr bwMode="gray">
              <a:xfrm>
                <a:off x="-2080723" y="3557527"/>
                <a:ext cx="650759" cy="299154"/>
              </a:xfrm>
              <a:prstGeom prst="rect">
                <a:avLst/>
              </a:prstGeom>
              <a:grp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Data </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Collection</a:t>
                </a:r>
              </a:p>
            </p:txBody>
          </p:sp>
          <p:sp>
            <p:nvSpPr>
              <p:cNvPr id="79" name="Text Box 47">
                <a:extLst>
                  <a:ext uri="{FF2B5EF4-FFF2-40B4-BE49-F238E27FC236}">
                    <a16:creationId xmlns:a16="http://schemas.microsoft.com/office/drawing/2014/main" id="{2996C600-7601-46A2-814F-788AB49FB709}"/>
                  </a:ext>
                </a:extLst>
              </p:cNvPr>
              <p:cNvSpPr txBox="1">
                <a:spLocks noChangeArrowheads="1"/>
              </p:cNvSpPr>
              <p:nvPr/>
            </p:nvSpPr>
            <p:spPr bwMode="gray">
              <a:xfrm>
                <a:off x="-1357724" y="3526812"/>
                <a:ext cx="673012" cy="299154"/>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Data Filter</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&amp; Analysis</a:t>
                </a:r>
              </a:p>
            </p:txBody>
          </p:sp>
          <p:sp>
            <p:nvSpPr>
              <p:cNvPr id="80" name="Text Box 47">
                <a:extLst>
                  <a:ext uri="{FF2B5EF4-FFF2-40B4-BE49-F238E27FC236}">
                    <a16:creationId xmlns:a16="http://schemas.microsoft.com/office/drawing/2014/main" id="{EDE6A885-E7C6-4267-A87D-B20DBB2412DB}"/>
                  </a:ext>
                </a:extLst>
              </p:cNvPr>
              <p:cNvSpPr txBox="1">
                <a:spLocks noChangeArrowheads="1"/>
              </p:cNvSpPr>
              <p:nvPr/>
            </p:nvSpPr>
            <p:spPr bwMode="gray">
              <a:xfrm>
                <a:off x="-699830" y="3539427"/>
                <a:ext cx="724359" cy="299154"/>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Research &amp;</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Intelligence</a:t>
                </a:r>
              </a:p>
            </p:txBody>
          </p:sp>
          <p:sp>
            <p:nvSpPr>
              <p:cNvPr id="81" name="Text Box 47">
                <a:extLst>
                  <a:ext uri="{FF2B5EF4-FFF2-40B4-BE49-F238E27FC236}">
                    <a16:creationId xmlns:a16="http://schemas.microsoft.com/office/drawing/2014/main" id="{CC75E875-6316-4FF8-B4C6-C79F71161006}"/>
                  </a:ext>
                </a:extLst>
              </p:cNvPr>
              <p:cNvSpPr txBox="1">
                <a:spLocks noChangeArrowheads="1"/>
              </p:cNvSpPr>
              <p:nvPr/>
            </p:nvSpPr>
            <p:spPr bwMode="gray">
              <a:xfrm>
                <a:off x="41043" y="3486512"/>
                <a:ext cx="686705" cy="299154"/>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Actionable</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Insights</a:t>
                </a:r>
              </a:p>
            </p:txBody>
          </p:sp>
          <p:sp>
            <p:nvSpPr>
              <p:cNvPr id="82" name="Text Box 47">
                <a:extLst>
                  <a:ext uri="{FF2B5EF4-FFF2-40B4-BE49-F238E27FC236}">
                    <a16:creationId xmlns:a16="http://schemas.microsoft.com/office/drawing/2014/main" id="{DCE44972-6935-4FCA-A31E-2D3013A1FABC}"/>
                  </a:ext>
                </a:extLst>
              </p:cNvPr>
              <p:cNvSpPr txBox="1">
                <a:spLocks noChangeArrowheads="1"/>
              </p:cNvSpPr>
              <p:nvPr/>
            </p:nvSpPr>
            <p:spPr bwMode="gray">
              <a:xfrm>
                <a:off x="765258" y="3526813"/>
                <a:ext cx="590854" cy="299154"/>
              </a:xfrm>
              <a:prstGeom prst="rect">
                <a:avLst/>
              </a:prstGeom>
              <a:noFill/>
              <a:ln w="9525">
                <a:noFill/>
                <a:miter lim="800000"/>
                <a:headEnd/>
                <a:tailEnd/>
              </a:ln>
            </p:spPr>
            <p:txBody>
              <a:bodyPr wrap="none">
                <a:spAutoFit/>
              </a:bodyPr>
              <a:lstStyle/>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Business</a:t>
                </a:r>
              </a:p>
              <a:p>
                <a:pPr marL="0" marR="0" lvl="0" indent="0" algn="ctr" defTabSz="41696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Solution</a:t>
                </a:r>
              </a:p>
            </p:txBody>
          </p:sp>
        </p:grpSp>
        <p:cxnSp>
          <p:nvCxnSpPr>
            <p:cNvPr id="55" name="Straight Connector 54">
              <a:extLst>
                <a:ext uri="{FF2B5EF4-FFF2-40B4-BE49-F238E27FC236}">
                  <a16:creationId xmlns:a16="http://schemas.microsoft.com/office/drawing/2014/main" id="{818B7C3B-A2A3-4370-8C7B-4AF65ECF8FA3}"/>
                </a:ext>
              </a:extLst>
            </p:cNvPr>
            <p:cNvCxnSpPr>
              <a:cxnSpLocks/>
            </p:cNvCxnSpPr>
            <p:nvPr/>
          </p:nvCxnSpPr>
          <p:spPr>
            <a:xfrm>
              <a:off x="3955742" y="3501431"/>
              <a:ext cx="1587808" cy="0"/>
            </a:xfrm>
            <a:prstGeom prst="line">
              <a:avLst/>
            </a:prstGeom>
            <a:ln>
              <a:solidFill>
                <a:schemeClr val="accent4">
                  <a:lumMod val="40000"/>
                  <a:lumOff val="6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9E5556A-1DA8-418E-89CB-7FF9E71665E6}"/>
                </a:ext>
              </a:extLst>
            </p:cNvPr>
            <p:cNvCxnSpPr>
              <a:cxnSpLocks/>
            </p:cNvCxnSpPr>
            <p:nvPr/>
          </p:nvCxnSpPr>
          <p:spPr>
            <a:xfrm flipV="1">
              <a:off x="5620767" y="3501431"/>
              <a:ext cx="1811678" cy="528"/>
            </a:xfrm>
            <a:prstGeom prst="line">
              <a:avLst/>
            </a:prstGeom>
            <a:ln>
              <a:solidFill>
                <a:schemeClr val="accent2">
                  <a:lumMod val="60000"/>
                  <a:lumOff val="4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560DCAF-AF82-4499-913B-019297600EAD}"/>
                </a:ext>
              </a:extLst>
            </p:cNvPr>
            <p:cNvCxnSpPr>
              <a:cxnSpLocks/>
            </p:cNvCxnSpPr>
            <p:nvPr/>
          </p:nvCxnSpPr>
          <p:spPr>
            <a:xfrm flipV="1">
              <a:off x="7319989" y="3501431"/>
              <a:ext cx="1644746" cy="5509"/>
            </a:xfrm>
            <a:prstGeom prst="line">
              <a:avLst/>
            </a:prstGeom>
            <a:ln>
              <a:solidFill>
                <a:schemeClr val="accent6">
                  <a:lumMod val="75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C317B91F-9C5C-4AEA-83F9-960126BD8013}"/>
                </a:ext>
              </a:extLst>
            </p:cNvPr>
            <p:cNvSpPr txBox="1"/>
            <p:nvPr/>
          </p:nvSpPr>
          <p:spPr>
            <a:xfrm>
              <a:off x="4036387" y="3260048"/>
              <a:ext cx="13239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Primary Research</a:t>
              </a:r>
            </a:p>
          </p:txBody>
        </p:sp>
        <p:sp>
          <p:nvSpPr>
            <p:cNvPr id="59" name="Oval 58">
              <a:extLst>
                <a:ext uri="{FF2B5EF4-FFF2-40B4-BE49-F238E27FC236}">
                  <a16:creationId xmlns:a16="http://schemas.microsoft.com/office/drawing/2014/main" id="{36D49FA1-5401-4FC8-A1C4-4520FB64B834}"/>
                </a:ext>
              </a:extLst>
            </p:cNvPr>
            <p:cNvSpPr/>
            <p:nvPr/>
          </p:nvSpPr>
          <p:spPr>
            <a:xfrm>
              <a:off x="3883881" y="3315579"/>
              <a:ext cx="246257" cy="26769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B9202DD2-0F0E-4D25-88FA-6AF9FCB56899}"/>
                </a:ext>
              </a:extLst>
            </p:cNvPr>
            <p:cNvSpPr/>
            <p:nvPr/>
          </p:nvSpPr>
          <p:spPr>
            <a:xfrm>
              <a:off x="5528796" y="3303877"/>
              <a:ext cx="246257" cy="26769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4154A14F-5B0A-4AD8-86E5-3D17A8FB695F}"/>
                </a:ext>
              </a:extLst>
            </p:cNvPr>
            <p:cNvSpPr/>
            <p:nvPr/>
          </p:nvSpPr>
          <p:spPr>
            <a:xfrm>
              <a:off x="7208912" y="3322811"/>
              <a:ext cx="246257" cy="26769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8B49B2FF-7217-4A6D-BF18-7C35A3A87DE5}"/>
                </a:ext>
              </a:extLst>
            </p:cNvPr>
            <p:cNvSpPr txBox="1"/>
            <p:nvPr/>
          </p:nvSpPr>
          <p:spPr>
            <a:xfrm>
              <a:off x="5013864" y="3270211"/>
              <a:ext cx="261170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Desk Research </a:t>
              </a:r>
            </a:p>
          </p:txBody>
        </p:sp>
        <p:sp>
          <p:nvSpPr>
            <p:cNvPr id="63" name="TextBox 62">
              <a:extLst>
                <a:ext uri="{FF2B5EF4-FFF2-40B4-BE49-F238E27FC236}">
                  <a16:creationId xmlns:a16="http://schemas.microsoft.com/office/drawing/2014/main" id="{104B2E44-1B06-4016-A95B-AFF369776C2D}"/>
                </a:ext>
              </a:extLst>
            </p:cNvPr>
            <p:cNvSpPr txBox="1"/>
            <p:nvPr/>
          </p:nvSpPr>
          <p:spPr>
            <a:xfrm>
              <a:off x="7140008" y="3271392"/>
              <a:ext cx="1940235"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E7E6E6">
                      <a:lumMod val="10000"/>
                    </a:srgbClr>
                  </a:solidFill>
                  <a:effectLst/>
                  <a:uLnTx/>
                  <a:uFillTx/>
                  <a:latin typeface="Calibri" panose="020F0502020204030204"/>
                  <a:ea typeface="맑은 고딕" panose="020B0503020000020004" pitchFamily="34" charset="-127"/>
                  <a:cs typeface="Arial" pitchFamily="34" charset="0"/>
                </a:rPr>
                <a:t>Company Analysis</a:t>
              </a:r>
            </a:p>
          </p:txBody>
        </p:sp>
        <p:sp>
          <p:nvSpPr>
            <p:cNvPr id="64" name="Rectangle 62">
              <a:extLst>
                <a:ext uri="{FF2B5EF4-FFF2-40B4-BE49-F238E27FC236}">
                  <a16:creationId xmlns:a16="http://schemas.microsoft.com/office/drawing/2014/main" id="{E9F57192-F833-49C1-8078-516B3CCDAAF1}"/>
                </a:ext>
              </a:extLst>
            </p:cNvPr>
            <p:cNvSpPr>
              <a:spLocks noChangeArrowheads="1"/>
            </p:cNvSpPr>
            <p:nvPr/>
          </p:nvSpPr>
          <p:spPr bwMode="gray">
            <a:xfrm>
              <a:off x="5870231" y="3566997"/>
              <a:ext cx="1599008" cy="897555"/>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Recent Developments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Market Changing Aspects/Dynamics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Government Policies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Final Conclusion</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endPar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endParaRPr>
            </a:p>
          </p:txBody>
        </p:sp>
        <p:sp>
          <p:nvSpPr>
            <p:cNvPr id="65" name="Rectangle 62">
              <a:extLst>
                <a:ext uri="{FF2B5EF4-FFF2-40B4-BE49-F238E27FC236}">
                  <a16:creationId xmlns:a16="http://schemas.microsoft.com/office/drawing/2014/main" id="{A37B08A5-09A4-4A4D-B73F-674FE0CB0A22}"/>
                </a:ext>
              </a:extLst>
            </p:cNvPr>
            <p:cNvSpPr>
              <a:spLocks noChangeArrowheads="1"/>
            </p:cNvSpPr>
            <p:nvPr/>
          </p:nvSpPr>
          <p:spPr bwMode="gray">
            <a:xfrm>
              <a:off x="7528207" y="3592595"/>
              <a:ext cx="1436528" cy="291811"/>
            </a:xfrm>
            <a:prstGeom prst="rect">
              <a:avLst/>
            </a:prstGeom>
            <a:noFill/>
            <a:ln w="9525">
              <a:noFill/>
              <a:miter lim="800000"/>
              <a:headEnd/>
              <a:tailEnd/>
            </a:ln>
          </p:spPr>
          <p:txBody>
            <a:bodyPr wrap="square" lIns="0" tIns="0" rIns="0" bIns="0" anchor="ctr">
              <a:spAutoFit/>
            </a:bodyPr>
            <a:lstStyle/>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Market Participants</a:t>
              </a:r>
            </a:p>
            <a:p>
              <a:pPr marL="171450" marR="0" lvl="0" indent="-171450" algn="l" defTabSz="416966" rtl="0" eaLnBrk="1" fontAlgn="auto" latinLnBrk="0" hangingPunct="1">
                <a:lnSpc>
                  <a:spcPct val="120000"/>
                </a:lnSpc>
                <a:spcBef>
                  <a:spcPct val="5000"/>
                </a:spcBef>
                <a:spcAft>
                  <a:spcPts val="0"/>
                </a:spcAft>
                <a:buClr>
                  <a:prstClr val="black">
                    <a:lumMod val="65000"/>
                    <a:lumOff val="35000"/>
                  </a:prstClr>
                </a:buClr>
                <a:buSzTx/>
                <a:buFont typeface="Wingdings" panose="05000000000000000000" pitchFamily="2" charset="2"/>
                <a:buChar char="ü"/>
                <a:tabLst/>
                <a:defRPr/>
              </a:pPr>
              <a:r>
                <a:rPr kumimoji="0" lang="en-US" sz="800" b="1" i="0" u="none" strike="noStrike" kern="1200" cap="none" spc="0" normalizeH="0" baseline="0" noProof="0" dirty="0">
                  <a:ln>
                    <a:noFill/>
                  </a:ln>
                  <a:solidFill>
                    <a:srgbClr val="E7E6E6">
                      <a:lumMod val="25000"/>
                    </a:srgbClr>
                  </a:solidFill>
                  <a:effectLst/>
                  <a:uLnTx/>
                  <a:uFillTx/>
                  <a:latin typeface="Calibri" panose="020F0502020204030204"/>
                  <a:ea typeface="+mn-ea"/>
                  <a:cs typeface="Arial" pitchFamily="34" charset="0"/>
                </a:rPr>
                <a:t>Key Strengths</a:t>
              </a:r>
            </a:p>
          </p:txBody>
        </p:sp>
        <p:grpSp>
          <p:nvGrpSpPr>
            <p:cNvPr id="66" name="Group 65">
              <a:extLst>
                <a:ext uri="{FF2B5EF4-FFF2-40B4-BE49-F238E27FC236}">
                  <a16:creationId xmlns:a16="http://schemas.microsoft.com/office/drawing/2014/main" id="{397FCB65-A525-4B3B-AB25-D3075B08257E}"/>
                </a:ext>
              </a:extLst>
            </p:cNvPr>
            <p:cNvGrpSpPr/>
            <p:nvPr/>
          </p:nvGrpSpPr>
          <p:grpSpPr>
            <a:xfrm>
              <a:off x="4285820" y="4838146"/>
              <a:ext cx="4095517" cy="1430553"/>
              <a:chOff x="4186796" y="5781513"/>
              <a:chExt cx="3703350" cy="1293570"/>
            </a:xfrm>
          </p:grpSpPr>
          <p:sp>
            <p:nvSpPr>
              <p:cNvPr id="67" name="TextBox 66">
                <a:extLst>
                  <a:ext uri="{FF2B5EF4-FFF2-40B4-BE49-F238E27FC236}">
                    <a16:creationId xmlns:a16="http://schemas.microsoft.com/office/drawing/2014/main" id="{FEA86E04-8E9D-4413-929F-8A4FD6C747C2}"/>
                  </a:ext>
                </a:extLst>
              </p:cNvPr>
              <p:cNvSpPr txBox="1"/>
              <p:nvPr/>
            </p:nvSpPr>
            <p:spPr bwMode="gray">
              <a:xfrm>
                <a:off x="4186796" y="6114062"/>
                <a:ext cx="1097725" cy="375712"/>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LinkedIn</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ChemAnalyst Internal Database</a:t>
                </a:r>
              </a:p>
            </p:txBody>
          </p:sp>
          <p:sp>
            <p:nvSpPr>
              <p:cNvPr id="68" name="TextBox 67">
                <a:extLst>
                  <a:ext uri="{FF2B5EF4-FFF2-40B4-BE49-F238E27FC236}">
                    <a16:creationId xmlns:a16="http://schemas.microsoft.com/office/drawing/2014/main" id="{E419322D-607F-44FE-9C93-2C218B504D4F}"/>
                  </a:ext>
                </a:extLst>
              </p:cNvPr>
              <p:cNvSpPr txBox="1"/>
              <p:nvPr/>
            </p:nvSpPr>
            <p:spPr bwMode="gray">
              <a:xfrm>
                <a:off x="6700895" y="6119258"/>
                <a:ext cx="1189251" cy="278306"/>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Factiva</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Hoovers</a:t>
                </a:r>
              </a:p>
            </p:txBody>
          </p:sp>
          <p:sp>
            <p:nvSpPr>
              <p:cNvPr id="69" name="TextBox 68">
                <a:extLst>
                  <a:ext uri="{FF2B5EF4-FFF2-40B4-BE49-F238E27FC236}">
                    <a16:creationId xmlns:a16="http://schemas.microsoft.com/office/drawing/2014/main" id="{FACC8C08-545B-45C7-A5AF-9AF20EDC51AF}"/>
                  </a:ext>
                </a:extLst>
              </p:cNvPr>
              <p:cNvSpPr txBox="1"/>
              <p:nvPr/>
            </p:nvSpPr>
            <p:spPr bwMode="gray">
              <a:xfrm>
                <a:off x="6700896" y="5781517"/>
                <a:ext cx="1189250" cy="194814"/>
              </a:xfrm>
              <a:prstGeom prst="rect">
                <a:avLst/>
              </a:prstGeom>
              <a:solidFill>
                <a:srgbClr val="A9D18E"/>
              </a:solidFill>
              <a:effectLst>
                <a:outerShdw blurRad="50800" dist="38100" dir="18900000" algn="b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Paid Sources</a:t>
                </a:r>
                <a:endParaRPr kumimoji="0" lang="en-US" sz="8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0" name="TextBox 69">
                <a:extLst>
                  <a:ext uri="{FF2B5EF4-FFF2-40B4-BE49-F238E27FC236}">
                    <a16:creationId xmlns:a16="http://schemas.microsoft.com/office/drawing/2014/main" id="{8AE7427C-EA4F-4621-B1D6-2A2CDF61B1C0}"/>
                  </a:ext>
                </a:extLst>
              </p:cNvPr>
              <p:cNvSpPr txBox="1"/>
              <p:nvPr/>
            </p:nvSpPr>
            <p:spPr bwMode="gray">
              <a:xfrm>
                <a:off x="5396087" y="6114930"/>
                <a:ext cx="1212838" cy="960153"/>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Company Websites</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Company Annual Reports</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White Paper Study</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Financial Reports</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Investor Presentations</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Regulatory Body</a:t>
                </a:r>
              </a:p>
              <a:p>
                <a:pPr marL="171450" marR="0" lvl="0" indent="-171450" algn="l" defTabSz="914400" rtl="0" eaLnBrk="1" fontAlgn="auto" latinLnBrk="0" hangingPunct="1">
                  <a:lnSpc>
                    <a:spcPct val="100000"/>
                  </a:lnSpc>
                  <a:spcBef>
                    <a:spcPts val="0"/>
                  </a:spcBef>
                  <a:spcAft>
                    <a:spcPts val="0"/>
                  </a:spcAft>
                  <a:buClr>
                    <a:srgbClr val="00B0F0"/>
                  </a:buClr>
                  <a:buSzTx/>
                  <a:buFont typeface="Wingdings" panose="05000000000000000000" pitchFamily="2" charset="2"/>
                  <a:buChar char="ü"/>
                  <a:tabLst/>
                  <a:defRPr/>
                </a:pPr>
                <a:r>
                  <a:rPr kumimoji="0" lang="en-US" sz="700" b="0"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Associations, etc.</a:t>
                </a:r>
              </a:p>
            </p:txBody>
          </p:sp>
          <p:sp>
            <p:nvSpPr>
              <p:cNvPr id="71" name="TextBox 70">
                <a:extLst>
                  <a:ext uri="{FF2B5EF4-FFF2-40B4-BE49-F238E27FC236}">
                    <a16:creationId xmlns:a16="http://schemas.microsoft.com/office/drawing/2014/main" id="{8810B3C9-8BF3-43D5-94C0-AD3890236BE7}"/>
                  </a:ext>
                </a:extLst>
              </p:cNvPr>
              <p:cNvSpPr txBox="1"/>
              <p:nvPr/>
            </p:nvSpPr>
            <p:spPr bwMode="gray">
              <a:xfrm>
                <a:off x="5403663" y="5781514"/>
                <a:ext cx="1205262" cy="306136"/>
              </a:xfrm>
              <a:prstGeom prst="rect">
                <a:avLst/>
              </a:prstGeom>
              <a:solidFill>
                <a:srgbClr val="F4B183"/>
              </a:solidFill>
              <a:effectLst>
                <a:outerShdw blurRad="50800" dist="38100" dir="18900000" algn="b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Secondary Research</a:t>
                </a:r>
              </a:p>
            </p:txBody>
          </p:sp>
          <p:sp>
            <p:nvSpPr>
              <p:cNvPr id="72" name="TextBox 71">
                <a:extLst>
                  <a:ext uri="{FF2B5EF4-FFF2-40B4-BE49-F238E27FC236}">
                    <a16:creationId xmlns:a16="http://schemas.microsoft.com/office/drawing/2014/main" id="{6021834B-EDF7-45AD-95F7-B0166F572324}"/>
                  </a:ext>
                </a:extLst>
              </p:cNvPr>
              <p:cNvSpPr txBox="1"/>
              <p:nvPr/>
            </p:nvSpPr>
            <p:spPr bwMode="gray">
              <a:xfrm>
                <a:off x="4189390" y="5781513"/>
                <a:ext cx="1097280" cy="194814"/>
              </a:xfrm>
              <a:prstGeom prst="rect">
                <a:avLst/>
              </a:prstGeom>
              <a:solidFill>
                <a:srgbClr val="FFD966"/>
              </a:solidFill>
              <a:effectLst>
                <a:outerShdw blurRad="50800" dist="38100" dir="18900000" algn="b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Primary Research</a:t>
                </a:r>
              </a:p>
            </p:txBody>
          </p:sp>
        </p:grpSp>
      </p:grpSp>
    </p:spTree>
    <p:extLst>
      <p:ext uri="{BB962C8B-B14F-4D97-AF65-F5344CB8AC3E}">
        <p14:creationId xmlns:p14="http://schemas.microsoft.com/office/powerpoint/2010/main" val="14351037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523923" y="1305251"/>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Aluminium</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Sulphate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Calcium Phosphate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Ferric Chloride, Solution</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Zinc Sulphate Monohydrate</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Gelatine</a:t>
            </a: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Konjac Gum</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Isomalt</a:t>
            </a: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Collagen Hydrolysate</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231569"/>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was established in August 1984.</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has its headquarter in Taipei.</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specialized in tariff barriers and in import/export.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currently in partnership with chemical and machine manufacturers in middle Taiwan.</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has two divisions – Chemical and Food.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In 2002, the company established the food department with GELITA in extending the use of gelatin products into foods, drugs and supplements .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also began the distribution of Cargill’s raw materials for food and supplements which provides quality raw materials to foreign suppliers.</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produces various chemicals like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Aluminium</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Sulphate, Antimony Trioxide, Cobalt Oxide, Copper Sulphate Pentahydrate, Zinc Sulphate Heptahydrate etc.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different chemicals for different end user industries like agriculture, livestock and poultry feed, water treatment, sewer treatment, chemicals, pigments, metals, wood preservative, mining, fertilizer etc.</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food division has different product lines i.e., food ingredient, food additive, functional raw materials etc. </a:t>
            </a: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43345" y="211462"/>
            <a:ext cx="38748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err="1">
                <a:solidFill>
                  <a:sysClr val="windowText" lastClr="000000"/>
                </a:solidFill>
                <a:latin typeface="Arial" panose="020B0604020202020204" pitchFamily="34" charset="0"/>
                <a:cs typeface="Arial" panose="020B0604020202020204" pitchFamily="34" charset="0"/>
              </a:rPr>
              <a:t>Buildmore</a:t>
            </a:r>
            <a:r>
              <a:rPr lang="en-US" sz="1400" b="1" dirty="0">
                <a:solidFill>
                  <a:sysClr val="windowText" lastClr="000000"/>
                </a:solidFill>
                <a:latin typeface="Arial" panose="020B0604020202020204" pitchFamily="34" charset="0"/>
                <a:cs typeface="Arial" panose="020B0604020202020204" pitchFamily="34" charset="0"/>
              </a:rPr>
              <a:t> Enterprise Co., Ltd</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655736" y="4298663"/>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Mr.</a:t>
            </a:r>
            <a:r>
              <a:rPr lang="en-US" sz="1000" b="0" i="0" dirty="0">
                <a:solidFill>
                  <a:srgbClr val="202124"/>
                </a:solidFill>
                <a:effectLst/>
                <a:latin typeface="arial" panose="020B0604020202020204" pitchFamily="34" charset="0"/>
              </a:rPr>
              <a:t> Yue Huan Lee( Chairman &amp; CEO)</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930112" y="5786813"/>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688146" y="5313413"/>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746783" y="6496941"/>
            <a:ext cx="2071999"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http://www.bm-group.tw/</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671320" y="5461891"/>
            <a:ext cx="3032503" cy="850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7F-2, No. 57, Fu-</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Hsing</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N. Rd., Taipei, Taiwan, R.O.C.</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+886 -2- 2752－3137</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a:extLst>
              <a:ext uri="{FF2B5EF4-FFF2-40B4-BE49-F238E27FC236}">
                <a16:creationId xmlns:a16="http://schemas.microsoft.com/office/drawing/2014/main" id="{109DB5F7-29A9-421B-90AE-5A444B523BD8}"/>
              </a:ext>
            </a:extLst>
          </p:cNvPr>
          <p:cNvPicPr>
            <a:picLocks noChangeAspect="1"/>
          </p:cNvPicPr>
          <p:nvPr/>
        </p:nvPicPr>
        <p:blipFill>
          <a:blip r:embed="rId4"/>
          <a:stretch>
            <a:fillRect/>
          </a:stretch>
        </p:blipFill>
        <p:spPr>
          <a:xfrm>
            <a:off x="3209925" y="151475"/>
            <a:ext cx="2724150" cy="514350"/>
          </a:xfrm>
          <a:prstGeom prst="rect">
            <a:avLst/>
          </a:prstGeom>
        </p:spPr>
      </p:pic>
    </p:spTree>
    <p:extLst>
      <p:ext uri="{BB962C8B-B14F-4D97-AF65-F5344CB8AC3E}">
        <p14:creationId xmlns:p14="http://schemas.microsoft.com/office/powerpoint/2010/main" val="15326593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417906" y="1503258"/>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369238"/>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Fajar</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Zippindo</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PT was established in 1995.</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has its headquarter in Tangerang, Indonesia.</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is specialized in manufacturer of Copper Sulphate.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currently having the annual production capacity of 1800 tons per year.</a:t>
            </a:r>
          </a:p>
          <a:p>
            <a:pPr marL="171450" indent="-171450" algn="just" defTabSz="457200">
              <a:lnSpc>
                <a:spcPct val="150000"/>
              </a:lnSpc>
              <a:buFont typeface="Arial" panose="020B0604020202020204" pitchFamily="34" charset="0"/>
              <a:buChar char="•"/>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Fajar</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Zippindo</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PT has around 40 workers in the factory.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copper sulphate with purity of 97 +/- 0.5%.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produces copper sulphate in two major grades – Industrial and feed.</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provides the product in two forms- powder and crystalline.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produces copper sulphate for different applications like animal feed, fungicide, algicide, electroplating  herbicide, as fertilizer and in industrial manufacturing.</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provides copper sulphate with specific specifications like Fe – 50 ppm, Pb – 30 ppm, As – 5 ppm, Cd – 5 ppm, Hg – 5 ppm, Cr – 5 ppm and Cu – 24, 5% min.</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packing details of the product includes 25 Kg/Bag or 1 MT/ Jumbo Bag.</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committed to provide its customers with quality product and good partnership.</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43345" y="211462"/>
            <a:ext cx="38748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err="1">
                <a:solidFill>
                  <a:sysClr val="windowText" lastClr="000000"/>
                </a:solidFill>
                <a:latin typeface="Arial" panose="020B0604020202020204" pitchFamily="34" charset="0"/>
                <a:cs typeface="Arial" panose="020B0604020202020204" pitchFamily="34" charset="0"/>
              </a:rPr>
              <a:t>Fajar</a:t>
            </a:r>
            <a:r>
              <a:rPr lang="en-US" sz="1400" b="1" dirty="0">
                <a:solidFill>
                  <a:sysClr val="windowText" lastClr="000000"/>
                </a:solidFill>
                <a:latin typeface="Arial" panose="020B0604020202020204" pitchFamily="34" charset="0"/>
                <a:cs typeface="Arial" panose="020B0604020202020204" pitchFamily="34" charset="0"/>
              </a:rPr>
              <a:t> </a:t>
            </a:r>
            <a:r>
              <a:rPr lang="en-US" sz="1400" b="1" dirty="0" err="1">
                <a:solidFill>
                  <a:sysClr val="windowText" lastClr="000000"/>
                </a:solidFill>
                <a:latin typeface="Arial" panose="020B0604020202020204" pitchFamily="34" charset="0"/>
                <a:cs typeface="Arial" panose="020B0604020202020204" pitchFamily="34" charset="0"/>
              </a:rPr>
              <a:t>Zippindo</a:t>
            </a:r>
            <a:r>
              <a:rPr lang="en-US" sz="1400" b="1" dirty="0">
                <a:solidFill>
                  <a:sysClr val="windowText" lastClr="000000"/>
                </a:solidFill>
                <a:latin typeface="Arial" panose="020B0604020202020204" pitchFamily="34" charset="0"/>
                <a:cs typeface="Arial" panose="020B0604020202020204" pitchFamily="34" charset="0"/>
              </a:rPr>
              <a:t>. PT</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587512" y="3186807"/>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marL="171450" indent="-171450" defTabSz="895350">
              <a:lnSpc>
                <a:spcPct val="150000"/>
              </a:lnSpc>
              <a:buSzPct val="120000"/>
              <a:buFont typeface="Arial" panose="020B0604020202020204" pitchFamily="34" charset="0"/>
              <a:buChar char="•"/>
              <a:defRPr/>
            </a:pPr>
            <a:r>
              <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Ms.</a:t>
            </a:r>
            <a:r>
              <a:rPr lang="en-US" sz="1000" b="0" i="0" dirty="0">
                <a:solidFill>
                  <a:srgbClr val="202124"/>
                </a:solidFill>
                <a:effectLst/>
                <a:latin typeface="arial" panose="020B0604020202020204" pitchFamily="34" charset="0"/>
              </a:rPr>
              <a:t> </a:t>
            </a:r>
            <a:r>
              <a:rPr lang="en-US" sz="1000" b="0" i="0" dirty="0" err="1">
                <a:solidFill>
                  <a:srgbClr val="202124"/>
                </a:solidFill>
                <a:effectLst/>
                <a:latin typeface="arial" panose="020B0604020202020204" pitchFamily="34" charset="0"/>
              </a:rPr>
              <a:t>Ruri</a:t>
            </a:r>
            <a:r>
              <a:rPr lang="en-US" sz="1000" b="0" i="0" dirty="0">
                <a:solidFill>
                  <a:srgbClr val="202124"/>
                </a:solidFill>
                <a:effectLst/>
                <a:latin typeface="arial" panose="020B0604020202020204" pitchFamily="34" charset="0"/>
              </a:rPr>
              <a:t> </a:t>
            </a:r>
            <a:r>
              <a:rPr lang="en-US" sz="1000" b="0" i="0" dirty="0" err="1">
                <a:solidFill>
                  <a:srgbClr val="202124"/>
                </a:solidFill>
                <a:effectLst/>
                <a:latin typeface="arial" panose="020B0604020202020204" pitchFamily="34" charset="0"/>
              </a:rPr>
              <a:t>Ruri</a:t>
            </a:r>
            <a:r>
              <a:rPr lang="en-US" sz="1000" b="0" i="0" dirty="0">
                <a:solidFill>
                  <a:srgbClr val="202124"/>
                </a:solidFill>
                <a:effectLst/>
                <a:latin typeface="arial" panose="020B0604020202020204" pitchFamily="34" charset="0"/>
              </a:rPr>
              <a:t> (Key Account  Personnel)</a:t>
            </a: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930594" y="5028400"/>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688146" y="4730499"/>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481737" y="6289878"/>
            <a:ext cx="2602087"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https://www.zippindo88.com/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612336" y="4899096"/>
            <a:ext cx="3032503" cy="850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Jl.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Daan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Mogot</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Km 19/22,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Jurumudi</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Baru</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Benda, Batu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Ceper</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Jakarta, 15122, RT.7/RW.3,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Kalideres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West Jakarta City, Jakarta 11840, Indonesia</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+62 21 5407234</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a:extLst>
              <a:ext uri="{FF2B5EF4-FFF2-40B4-BE49-F238E27FC236}">
                <a16:creationId xmlns:a16="http://schemas.microsoft.com/office/drawing/2014/main" id="{9BE132B8-1EDD-45B9-BF36-70998DDFF1A6}"/>
              </a:ext>
            </a:extLst>
          </p:cNvPr>
          <p:cNvPicPr>
            <a:picLocks noChangeAspect="1"/>
          </p:cNvPicPr>
          <p:nvPr/>
        </p:nvPicPr>
        <p:blipFill>
          <a:blip r:embed="rId4"/>
          <a:stretch>
            <a:fillRect/>
          </a:stretch>
        </p:blipFill>
        <p:spPr>
          <a:xfrm>
            <a:off x="3392557" y="134796"/>
            <a:ext cx="1086677" cy="571500"/>
          </a:xfrm>
          <a:prstGeom prst="rect">
            <a:avLst/>
          </a:prstGeom>
        </p:spPr>
      </p:pic>
    </p:spTree>
    <p:extLst>
      <p:ext uri="{BB962C8B-B14F-4D97-AF65-F5344CB8AC3E}">
        <p14:creationId xmlns:p14="http://schemas.microsoft.com/office/powerpoint/2010/main" val="1484103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417906" y="1503258"/>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Ferric Chloride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Poly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Aluminium</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Chloride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Ferrous Sulphate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Ferrous Chloride</a:t>
            </a:r>
          </a:p>
          <a:p>
            <a:pPr algn="just" defTabSz="457200">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30168" y="1245264"/>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da-DK" sz="1000" dirty="0">
                <a:solidFill>
                  <a:prstClr val="black"/>
                </a:solidFill>
                <a:latin typeface="Verdana" panose="020B0604030504040204" pitchFamily="34" charset="0"/>
                <a:ea typeface="Verdana" panose="020B0604030504040204" pitchFamily="34" charset="0"/>
                <a:cs typeface="Verdana" panose="020B0604030504040204" pitchFamily="34" charset="0"/>
              </a:rPr>
              <a:t>JL Chemtonic Co., Ltd.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was established in 2005.</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has its headquarter in Thailand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the largest manufacturer of Copper Sulphate Pentahydrate, Ferric Chloride, Ferrous Chloride, Poly Ammonium Chloride Liquid in Thailand.</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is also the major supplier of Chlorine, Sulfuric Acid (98%, 70%, 50%, 35%), Hydrochloric Acid (18%, 35%), Caustic Soda Solution (32% and 50%) and other chemicals.</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products produced by the company is used in many different end user industries which includes dairy farming, animal feed, water treatment as an aquatic algaecide, food and pharmaceutical processing and pool chemicals.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products produced by the company are used in various application in different industries like plating and metal industry, auto parts industry, electronic industry, food and beverage industry, paper industry and many more.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supply ability of copper sulphate by the company is 1500 Tons/per month.</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the product in 25 kg, 50 kg, or 1 MT net in PP woven bag with PE bag inner.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committed to provide its customers with quality product and good partnership.</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11247" y="245312"/>
            <a:ext cx="3874846"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da-DK" sz="1400" b="1" dirty="0">
                <a:solidFill>
                  <a:sysClr val="windowText" lastClr="000000"/>
                </a:solidFill>
                <a:latin typeface="Arial" panose="020B0604020202020204" pitchFamily="34" charset="0"/>
                <a:cs typeface="Arial" panose="020B0604020202020204" pitchFamily="34" charset="0"/>
              </a:rPr>
              <a:t>JL Chemtonic Co., Ltd.</a:t>
            </a:r>
            <a:endParaRPr lang="en-US" sz="1400" b="1" dirty="0">
              <a:solidFill>
                <a:sysClr val="windowText" lastClr="000000"/>
              </a:solidFill>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523923" y="3491315"/>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728722" y="5136059"/>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490142" y="4730296"/>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283733" y="6250327"/>
            <a:ext cx="2602087"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http://www.jlchemtonic.com/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459631" y="4868933"/>
            <a:ext cx="3032503" cy="971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9/9 Moo 1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Chaimongkhon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Dist</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Rd.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Tumbol</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Chaimongkhon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Amphoe</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Mueang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Samut</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Sakhon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Samut</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Sakhon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74000, Thailand</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0-3488-1246-7</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a:extLst>
              <a:ext uri="{FF2B5EF4-FFF2-40B4-BE49-F238E27FC236}">
                <a16:creationId xmlns:a16="http://schemas.microsoft.com/office/drawing/2014/main" id="{506A1914-A208-49C3-AFEE-91E65206C10B}"/>
              </a:ext>
            </a:extLst>
          </p:cNvPr>
          <p:cNvPicPr>
            <a:picLocks noChangeAspect="1"/>
          </p:cNvPicPr>
          <p:nvPr/>
        </p:nvPicPr>
        <p:blipFill>
          <a:blip r:embed="rId4"/>
          <a:stretch>
            <a:fillRect/>
          </a:stretch>
        </p:blipFill>
        <p:spPr>
          <a:xfrm>
            <a:off x="3604590" y="217195"/>
            <a:ext cx="1232453" cy="409575"/>
          </a:xfrm>
          <a:prstGeom prst="rect">
            <a:avLst/>
          </a:prstGeom>
        </p:spPr>
      </p:pic>
    </p:spTree>
    <p:extLst>
      <p:ext uri="{BB962C8B-B14F-4D97-AF65-F5344CB8AC3E}">
        <p14:creationId xmlns:p14="http://schemas.microsoft.com/office/powerpoint/2010/main" val="30635038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CB8C0E1-8C85-4EF3-9CBE-3C15871E39D8}"/>
              </a:ext>
            </a:extLst>
          </p:cNvPr>
          <p:cNvSpPr/>
          <p:nvPr/>
        </p:nvSpPr>
        <p:spPr>
          <a:xfrm>
            <a:off x="5417906" y="1503258"/>
            <a:ext cx="2930964" cy="2387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Copper Sulphate Pentahydrate </a:t>
            </a:r>
          </a:p>
          <a:p>
            <a:pPr algn="just" defTabSz="457200">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a:extLst>
              <a:ext uri="{FF2B5EF4-FFF2-40B4-BE49-F238E27FC236}">
                <a16:creationId xmlns:a16="http://schemas.microsoft.com/office/drawing/2014/main" id="{896F70A6-D878-4043-AEED-5DF40CC8B30D}"/>
              </a:ext>
            </a:extLst>
          </p:cNvPr>
          <p:cNvSpPr/>
          <p:nvPr/>
        </p:nvSpPr>
        <p:spPr>
          <a:xfrm>
            <a:off x="111247" y="1359819"/>
            <a:ext cx="4460753" cy="5501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457200">
              <a:lnSpc>
                <a:spcPct val="150000"/>
              </a:lnSpc>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defTabSz="457200">
              <a:lnSpc>
                <a:spcPct val="150000"/>
              </a:lnSpc>
              <a:buFont typeface="Arial" panose="020B0604020202020204" pitchFamily="34" charset="0"/>
              <a:buChar char="•"/>
              <a:defRPr/>
            </a:pPr>
            <a:r>
              <a:rPr lang="fr-FR"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Resilient</a:t>
            </a:r>
            <a:r>
              <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rPr>
              <a:t> Mix </a:t>
            </a:r>
            <a:r>
              <a:rPr lang="fr-FR"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Sdn</a:t>
            </a:r>
            <a:r>
              <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fr-FR"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Bhd</a:t>
            </a:r>
            <a:r>
              <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rPr>
              <a:t>. (REMIX)</a:t>
            </a:r>
            <a:r>
              <a:rPr lang="da-DK"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was established in 2005.</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in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Juru</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Industrial Park, Penang, West Malaysia.</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has its full facility to produce copper sulphate from pure copper metal.</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usually produces two grades of Copper sulphate- feed and industrial grade.</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According to different grades produced, the product is used in various applications such as mineral additive, wood preservative, agriculture, electroplating and as a catalyst in chemical industry.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is capable to produce 5000 tons per annum of copper sulphate.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copper sulphate produced by the company has excellent quality which provides free flowing crystal powder extended shelf life and full dryness which allows its usage as a dietary supplement in animal feed and poultry farm industries.</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the product in 25 kg UN approved bags on shrink wrapped pallets of 1 ton.	 </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It provides copper sulphate with 98% purity with iron content 100 ppm, lead 20 ppm, and Nickel 20 ppm.</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company possess full facility to produce, reprocess, and distribute all grades of copper sulphate.</a:t>
            </a: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684EA538-8FD1-451C-8E1C-8FCE891298A5}"/>
              </a:ext>
            </a:extLst>
          </p:cNvPr>
          <p:cNvSpPr/>
          <p:nvPr/>
        </p:nvSpPr>
        <p:spPr>
          <a:xfrm>
            <a:off x="111248" y="245312"/>
            <a:ext cx="3003014" cy="46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90000"/>
              </a:lnSpc>
              <a:spcBef>
                <a:spcPts val="1000"/>
              </a:spcBef>
              <a:defRPr/>
            </a:pPr>
            <a:r>
              <a:rPr lang="en-US" sz="1400" b="1" dirty="0">
                <a:solidFill>
                  <a:sysClr val="windowText" lastClr="000000"/>
                </a:solidFill>
                <a:latin typeface="Arial" panose="020B0604020202020204" pitchFamily="34" charset="0"/>
                <a:cs typeface="Arial" panose="020B0604020202020204" pitchFamily="34" charset="0"/>
              </a:rPr>
              <a:t>Resilient Mix </a:t>
            </a:r>
            <a:r>
              <a:rPr lang="en-US" sz="1400" b="1" dirty="0" err="1">
                <a:solidFill>
                  <a:sysClr val="windowText" lastClr="000000"/>
                </a:solidFill>
                <a:latin typeface="Arial" panose="020B0604020202020204" pitchFamily="34" charset="0"/>
                <a:cs typeface="Arial" panose="020B0604020202020204" pitchFamily="34" charset="0"/>
              </a:rPr>
              <a:t>Sdn</a:t>
            </a:r>
            <a:r>
              <a:rPr lang="en-US" sz="1400" b="1" dirty="0">
                <a:solidFill>
                  <a:sysClr val="windowText" lastClr="000000"/>
                </a:solidFill>
                <a:latin typeface="Arial" panose="020B0604020202020204" pitchFamily="34" charset="0"/>
                <a:cs typeface="Arial" panose="020B0604020202020204" pitchFamily="34" charset="0"/>
              </a:rPr>
              <a:t>. Bhd. (REMIX)</a:t>
            </a:r>
          </a:p>
        </p:txBody>
      </p:sp>
      <p:cxnSp>
        <p:nvCxnSpPr>
          <p:cNvPr id="15" name="Straight Connector 14">
            <a:extLst>
              <a:ext uri="{FF2B5EF4-FFF2-40B4-BE49-F238E27FC236}">
                <a16:creationId xmlns:a16="http://schemas.microsoft.com/office/drawing/2014/main" id="{C095BC8B-C86A-493A-BFED-CCEFC4CFE752}"/>
              </a:ext>
            </a:extLst>
          </p:cNvPr>
          <p:cNvCxnSpPr>
            <a:cxnSpLocks/>
          </p:cNvCxnSpPr>
          <p:nvPr/>
        </p:nvCxnSpPr>
        <p:spPr>
          <a:xfrm>
            <a:off x="5523923" y="2588313"/>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C213BE0-CCC8-4053-B4A6-383F119FFB82}"/>
              </a:ext>
            </a:extLst>
          </p:cNvPr>
          <p:cNvSpPr/>
          <p:nvPr/>
        </p:nvSpPr>
        <p:spPr>
          <a:xfrm>
            <a:off x="0" y="768609"/>
            <a:ext cx="9144000" cy="476655"/>
          </a:xfrm>
          <a:prstGeom prst="rect">
            <a:avLst/>
          </a:prstGeom>
          <a:solidFill>
            <a:srgbClr val="235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103CB4B1-B615-4152-8D58-3761152E8BC6}"/>
              </a:ext>
            </a:extLst>
          </p:cNvPr>
          <p:cNvSpPr>
            <a:spLocks noChangeArrowheads="1"/>
          </p:cNvSpPr>
          <p:nvPr>
            <p:custDataLst>
              <p:tags r:id="rId1"/>
            </p:custDataLst>
          </p:nvPr>
        </p:nvSpPr>
        <p:spPr bwMode="auto">
          <a:xfrm>
            <a:off x="5523923" y="3491315"/>
            <a:ext cx="3082153" cy="669750"/>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KEY MANAGEMENT PERSONNEL</a:t>
            </a:r>
          </a:p>
          <a:p>
            <a:pPr defTabSz="895350">
              <a:lnSpc>
                <a:spcPct val="150000"/>
              </a:lnSpc>
              <a:buSzPct val="120000"/>
              <a:defRPr/>
            </a:pPr>
            <a:endParaRPr lang="en-IN" sz="1000"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30">
            <a:extLst>
              <a:ext uri="{FF2B5EF4-FFF2-40B4-BE49-F238E27FC236}">
                <a16:creationId xmlns:a16="http://schemas.microsoft.com/office/drawing/2014/main" id="{906F3204-7CA3-464B-B2C5-C3629769BA69}"/>
              </a:ext>
            </a:extLst>
          </p:cNvPr>
          <p:cNvSpPr/>
          <p:nvPr/>
        </p:nvSpPr>
        <p:spPr>
          <a:xfrm>
            <a:off x="4728722" y="5136059"/>
            <a:ext cx="657400" cy="49769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ko-KR" altLang="en-US" dirty="0">
              <a:solidFill>
                <a:prstClr val="white"/>
              </a:solidFill>
              <a:latin typeface="Calibri" panose="020F0502020204030204"/>
              <a:ea typeface="맑은 고딕" panose="020B0503020000020004" pitchFamily="34" charset="-127"/>
            </a:endParaRPr>
          </a:p>
        </p:txBody>
      </p:sp>
      <p:sp>
        <p:nvSpPr>
          <p:cNvPr id="21" name="Rectangle 20">
            <a:extLst>
              <a:ext uri="{FF2B5EF4-FFF2-40B4-BE49-F238E27FC236}">
                <a16:creationId xmlns:a16="http://schemas.microsoft.com/office/drawing/2014/main" id="{76EED92C-C6A3-4464-8E26-C188DE2FFDEB}"/>
              </a:ext>
            </a:extLst>
          </p:cNvPr>
          <p:cNvSpPr>
            <a:spLocks noChangeArrowheads="1"/>
          </p:cNvSpPr>
          <p:nvPr>
            <p:custDataLst>
              <p:tags r:id="rId2"/>
            </p:custDataLst>
          </p:nvPr>
        </p:nvSpPr>
        <p:spPr bwMode="auto">
          <a:xfrm>
            <a:off x="5490142" y="4730296"/>
            <a:ext cx="2189271" cy="173395"/>
          </a:xfrm>
          <a:prstGeom prst="rect">
            <a:avLst/>
          </a:prstGeom>
          <a:noFill/>
          <a:ln w="9525">
            <a:noFill/>
            <a:miter lim="800000"/>
            <a:headEnd/>
            <a:tailEnd/>
          </a:ln>
        </p:spPr>
        <p:txBody>
          <a:bodyPr lIns="0" tIns="0" rIns="0" bIns="0"/>
          <a:lstStyle/>
          <a:p>
            <a:pPr defTabSz="895350">
              <a:buSzPct val="120000"/>
              <a:defRPr/>
            </a:pPr>
            <a:r>
              <a:rPr lang="en-US" sz="1000" b="1" dirty="0">
                <a:solidFill>
                  <a:srgbClr val="E7E6E6">
                    <a:lumMod val="10000"/>
                  </a:srgbClr>
                </a:solidFill>
                <a:latin typeface="Verdana" panose="020B0604030504040204" pitchFamily="34" charset="0"/>
                <a:ea typeface="Verdana" panose="020B0604030504040204" pitchFamily="34" charset="0"/>
                <a:cs typeface="Verdana" panose="020B0604030504040204" pitchFamily="34" charset="0"/>
              </a:rPr>
              <a:t>COMPANY CONTACT ADDRESS</a:t>
            </a:r>
          </a:p>
        </p:txBody>
      </p:sp>
      <p:sp>
        <p:nvSpPr>
          <p:cNvPr id="22" name="Rectangle 21">
            <a:extLst>
              <a:ext uri="{FF2B5EF4-FFF2-40B4-BE49-F238E27FC236}">
                <a16:creationId xmlns:a16="http://schemas.microsoft.com/office/drawing/2014/main" id="{65FEB033-CD4D-4FC9-BC56-D6E0E9D1328A}"/>
              </a:ext>
            </a:extLst>
          </p:cNvPr>
          <p:cNvSpPr/>
          <p:nvPr/>
        </p:nvSpPr>
        <p:spPr>
          <a:xfrm>
            <a:off x="5661021" y="5445098"/>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fr-FR"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3F1EF660-7D95-485B-AF49-C2AFAAE56896}"/>
              </a:ext>
            </a:extLst>
          </p:cNvPr>
          <p:cNvCxnSpPr>
            <a:cxnSpLocks/>
          </p:cNvCxnSpPr>
          <p:nvPr/>
        </p:nvCxnSpPr>
        <p:spPr>
          <a:xfrm>
            <a:off x="5523923" y="2581208"/>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B633E14-576C-4FE2-B529-A82B3A2F75FF}"/>
              </a:ext>
            </a:extLst>
          </p:cNvPr>
          <p:cNvSpPr txBox="1"/>
          <p:nvPr/>
        </p:nvSpPr>
        <p:spPr>
          <a:xfrm>
            <a:off x="5077326" y="6324642"/>
            <a:ext cx="2930964" cy="21544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200">
              <a:defRPr/>
            </a:pPr>
            <a:r>
              <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https://www.remixsb.com</a:t>
            </a:r>
            <a:endParaRPr lang="en-IN" sz="8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a:extLst>
              <a:ext uri="{FF2B5EF4-FFF2-40B4-BE49-F238E27FC236}">
                <a16:creationId xmlns:a16="http://schemas.microsoft.com/office/drawing/2014/main" id="{A3A0F7DB-C452-4646-B3B6-9891696C6712}"/>
              </a:ext>
            </a:extLst>
          </p:cNvPr>
          <p:cNvSpPr/>
          <p:nvPr/>
        </p:nvSpPr>
        <p:spPr>
          <a:xfrm>
            <a:off x="5734530" y="4961005"/>
            <a:ext cx="3032503" cy="1135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BBC228FF-3743-4A1B-978F-133245807885}"/>
              </a:ext>
            </a:extLst>
          </p:cNvPr>
          <p:cNvSpPr/>
          <p:nvPr/>
        </p:nvSpPr>
        <p:spPr>
          <a:xfrm>
            <a:off x="5459631" y="4868933"/>
            <a:ext cx="3032503" cy="971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81 &amp; 83,Jalan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Industri</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Beringin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Taman Perindustrian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Beringin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14000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Juru</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S.P.T. , Penang, Malaysia</a:t>
            </a:r>
          </a:p>
          <a:p>
            <a:pPr defTabSz="457200">
              <a:lnSpc>
                <a:spcPct val="150000"/>
              </a:lnSpc>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Contact No: +604 5024 282 </a:t>
            </a:r>
            <a:endParaRPr lang="fr-FR"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a:extLst>
              <a:ext uri="{FF2B5EF4-FFF2-40B4-BE49-F238E27FC236}">
                <a16:creationId xmlns:a16="http://schemas.microsoft.com/office/drawing/2014/main" id="{4343C9D6-0483-4CE4-90C9-FEBF945611B9}"/>
              </a:ext>
            </a:extLst>
          </p:cNvPr>
          <p:cNvPicPr>
            <a:picLocks noChangeAspect="1"/>
          </p:cNvPicPr>
          <p:nvPr/>
        </p:nvPicPr>
        <p:blipFill>
          <a:blip r:embed="rId4"/>
          <a:stretch>
            <a:fillRect/>
          </a:stretch>
        </p:blipFill>
        <p:spPr>
          <a:xfrm>
            <a:off x="3438172" y="204698"/>
            <a:ext cx="1619250" cy="478849"/>
          </a:xfrm>
          <a:prstGeom prst="rect">
            <a:avLst/>
          </a:prstGeom>
        </p:spPr>
      </p:pic>
    </p:spTree>
    <p:extLst>
      <p:ext uri="{BB962C8B-B14F-4D97-AF65-F5344CB8AC3E}">
        <p14:creationId xmlns:p14="http://schemas.microsoft.com/office/powerpoint/2010/main" val="22396855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1F2CFB-CF27-4F9F-9511-C16DC59734B4}"/>
              </a:ext>
            </a:extLst>
          </p:cNvPr>
          <p:cNvPicPr>
            <a:picLocks noChangeAspect="1"/>
          </p:cNvPicPr>
          <p:nvPr/>
        </p:nvPicPr>
        <p:blipFill>
          <a:blip r:embed="rId2"/>
          <a:stretch>
            <a:fillRect/>
          </a:stretch>
        </p:blipFill>
        <p:spPr>
          <a:xfrm>
            <a:off x="0" y="0"/>
            <a:ext cx="9144000" cy="6858000"/>
          </a:xfrm>
          <a:prstGeom prst="rect">
            <a:avLst/>
          </a:prstGeom>
        </p:spPr>
      </p:pic>
      <p:sp>
        <p:nvSpPr>
          <p:cNvPr id="4" name="Rectangle 1">
            <a:extLst>
              <a:ext uri="{FF2B5EF4-FFF2-40B4-BE49-F238E27FC236}">
                <a16:creationId xmlns:a16="http://schemas.microsoft.com/office/drawing/2014/main" id="{EFE2042B-74BB-4ADF-9533-A946439057F0}"/>
              </a:ext>
            </a:extLst>
          </p:cNvPr>
          <p:cNvSpPr/>
          <p:nvPr/>
        </p:nvSpPr>
        <p:spPr>
          <a:xfrm>
            <a:off x="-2" y="754379"/>
            <a:ext cx="6096002" cy="1008160"/>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IN"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Strategic Recommendations</a:t>
            </a:r>
            <a:endParaRPr kumimoji="0" lang="en-US"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1980053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EA833C6-59A9-4418-9E58-26649F3E9697}"/>
              </a:ext>
            </a:extLst>
          </p:cNvPr>
          <p:cNvSpPr/>
          <p:nvPr/>
        </p:nvSpPr>
        <p:spPr>
          <a:xfrm>
            <a:off x="146426" y="319836"/>
            <a:ext cx="8752722" cy="296684"/>
          </a:xfrm>
          <a:prstGeom prst="rect">
            <a:avLst/>
          </a:prstGeom>
          <a:noFill/>
        </p:spPr>
        <p:txBody>
          <a:bodyPr wrap="square" rtlCol="0" anchor="t">
            <a:spAutoFit/>
          </a:bodyPr>
          <a:lstStyle/>
          <a:p>
            <a:pPr lvl="0">
              <a:lnSpc>
                <a:spcPts val="1700"/>
              </a:lnSpc>
              <a:spcBef>
                <a:spcPct val="0"/>
              </a:spcBef>
              <a:defRPr/>
            </a:pPr>
            <a:r>
              <a:rPr lang="en-IN" sz="1400" b="1" dirty="0">
                <a:solidFill>
                  <a:prstClr val="black"/>
                </a:solidFill>
                <a:latin typeface="Arial" panose="020B0604020202020204" pitchFamily="34" charset="0"/>
                <a:cs typeface="Arial" panose="020B0604020202020204" pitchFamily="34" charset="0"/>
              </a:rPr>
              <a:t>Emphasize on Feed Grade</a:t>
            </a:r>
          </a:p>
        </p:txBody>
      </p:sp>
      <p:grpSp>
        <p:nvGrpSpPr>
          <p:cNvPr id="14" name="Group 13">
            <a:extLst>
              <a:ext uri="{FF2B5EF4-FFF2-40B4-BE49-F238E27FC236}">
                <a16:creationId xmlns:a16="http://schemas.microsoft.com/office/drawing/2014/main" id="{A7A16E20-48B7-4924-B36A-FFA6260CAB8C}"/>
              </a:ext>
            </a:extLst>
          </p:cNvPr>
          <p:cNvGrpSpPr/>
          <p:nvPr/>
        </p:nvGrpSpPr>
        <p:grpSpPr>
          <a:xfrm>
            <a:off x="539141" y="908050"/>
            <a:ext cx="3153789" cy="5508380"/>
            <a:chOff x="477304" y="877532"/>
            <a:chExt cx="3153789" cy="5508380"/>
          </a:xfrm>
        </p:grpSpPr>
        <p:sp>
          <p:nvSpPr>
            <p:cNvPr id="15" name="object 11">
              <a:extLst>
                <a:ext uri="{FF2B5EF4-FFF2-40B4-BE49-F238E27FC236}">
                  <a16:creationId xmlns:a16="http://schemas.microsoft.com/office/drawing/2014/main" id="{8BA165B1-D17C-4F25-B8D3-3C896CF62AFF}"/>
                </a:ext>
              </a:extLst>
            </p:cNvPr>
            <p:cNvSpPr/>
            <p:nvPr/>
          </p:nvSpPr>
          <p:spPr>
            <a:xfrm>
              <a:off x="477304" y="1573403"/>
              <a:ext cx="3153789" cy="4812509"/>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bject 12">
              <a:extLst>
                <a:ext uri="{FF2B5EF4-FFF2-40B4-BE49-F238E27FC236}">
                  <a16:creationId xmlns:a16="http://schemas.microsoft.com/office/drawing/2014/main" id="{919A3A27-BC81-49F8-8042-07E2330E9282}"/>
                </a:ext>
              </a:extLst>
            </p:cNvPr>
            <p:cNvSpPr/>
            <p:nvPr/>
          </p:nvSpPr>
          <p:spPr>
            <a:xfrm>
              <a:off x="1732757" y="877532"/>
              <a:ext cx="692555" cy="695871"/>
            </a:xfrm>
            <a:custGeom>
              <a:avLst/>
              <a:gdLst/>
              <a:ahLst/>
              <a:cxnLst/>
              <a:rect l="l" t="t" r="r" b="b"/>
              <a:pathLst>
                <a:path w="486410" h="486410">
                  <a:moveTo>
                    <a:pt x="242912" y="0"/>
                  </a:moveTo>
                  <a:lnTo>
                    <a:pt x="193955" y="4934"/>
                  </a:lnTo>
                  <a:lnTo>
                    <a:pt x="148357" y="19088"/>
                  </a:lnTo>
                  <a:lnTo>
                    <a:pt x="107095" y="41484"/>
                  </a:lnTo>
                  <a:lnTo>
                    <a:pt x="71145" y="71145"/>
                  </a:lnTo>
                  <a:lnTo>
                    <a:pt x="41484" y="107095"/>
                  </a:lnTo>
                  <a:lnTo>
                    <a:pt x="19088" y="148357"/>
                  </a:lnTo>
                  <a:lnTo>
                    <a:pt x="4934" y="193955"/>
                  </a:lnTo>
                  <a:lnTo>
                    <a:pt x="0" y="242912"/>
                  </a:lnTo>
                  <a:lnTo>
                    <a:pt x="4934" y="291866"/>
                  </a:lnTo>
                  <a:lnTo>
                    <a:pt x="19088" y="337462"/>
                  </a:lnTo>
                  <a:lnTo>
                    <a:pt x="41484" y="378724"/>
                  </a:lnTo>
                  <a:lnTo>
                    <a:pt x="71145" y="414675"/>
                  </a:lnTo>
                  <a:lnTo>
                    <a:pt x="107095" y="444338"/>
                  </a:lnTo>
                  <a:lnTo>
                    <a:pt x="148357" y="466735"/>
                  </a:lnTo>
                  <a:lnTo>
                    <a:pt x="193955" y="480890"/>
                  </a:lnTo>
                  <a:lnTo>
                    <a:pt x="242912" y="485825"/>
                  </a:lnTo>
                  <a:lnTo>
                    <a:pt x="291870" y="480890"/>
                  </a:lnTo>
                  <a:lnTo>
                    <a:pt x="337469" y="466735"/>
                  </a:lnTo>
                  <a:lnTo>
                    <a:pt x="378734" y="444338"/>
                  </a:lnTo>
                  <a:lnTo>
                    <a:pt x="414686" y="414675"/>
                  </a:lnTo>
                  <a:lnTo>
                    <a:pt x="444350" y="378724"/>
                  </a:lnTo>
                  <a:lnTo>
                    <a:pt x="466748" y="337462"/>
                  </a:lnTo>
                  <a:lnTo>
                    <a:pt x="480903" y="291866"/>
                  </a:lnTo>
                  <a:lnTo>
                    <a:pt x="485838" y="242912"/>
                  </a:lnTo>
                  <a:lnTo>
                    <a:pt x="480903" y="193955"/>
                  </a:lnTo>
                  <a:lnTo>
                    <a:pt x="466748" y="148357"/>
                  </a:lnTo>
                  <a:lnTo>
                    <a:pt x="444350" y="107095"/>
                  </a:lnTo>
                  <a:lnTo>
                    <a:pt x="414686" y="71145"/>
                  </a:lnTo>
                  <a:lnTo>
                    <a:pt x="378734" y="41484"/>
                  </a:lnTo>
                  <a:lnTo>
                    <a:pt x="337469" y="19088"/>
                  </a:lnTo>
                  <a:lnTo>
                    <a:pt x="291870" y="4934"/>
                  </a:lnTo>
                  <a:lnTo>
                    <a:pt x="242912" y="0"/>
                  </a:lnTo>
                  <a:close/>
                </a:path>
              </a:pathLst>
            </a:custGeom>
            <a:solidFill>
              <a:srgbClr val="6E2178"/>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TextBox 16">
            <a:extLst>
              <a:ext uri="{FF2B5EF4-FFF2-40B4-BE49-F238E27FC236}">
                <a16:creationId xmlns:a16="http://schemas.microsoft.com/office/drawing/2014/main" id="{9E1B7548-DA96-47DF-A97F-4F46B4B14660}"/>
              </a:ext>
            </a:extLst>
          </p:cNvPr>
          <p:cNvSpPr txBox="1"/>
          <p:nvPr/>
        </p:nvSpPr>
        <p:spPr>
          <a:xfrm>
            <a:off x="3748343" y="725354"/>
            <a:ext cx="4862257" cy="5428089"/>
          </a:xfrm>
          <a:prstGeom prst="rect">
            <a:avLst/>
          </a:prstGeom>
          <a:noFill/>
        </p:spPr>
        <p:txBody>
          <a:bodyPr wrap="square" rtlCol="0">
            <a:spAutoFit/>
          </a:bodyPr>
          <a:lstStyle/>
          <a:p>
            <a:pPr marL="171450" lvl="0" indent="-171450" algn="just">
              <a:lnSpc>
                <a:spcPct val="2000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The demand for Feed Grade copper sulphate, consumed in high volume in animal husbandry anticipated to expand at a highest CAGR of 6.08% during the forecast period 2026. Whereas the major demand comes from agricultural sector across Southeast Asia which is estimated to hold nearly 42% share in value terms, as of 2020. This dominance is attributed to the high consumption of copper sulphate being employed in the fungicide, herbicides, fertilizers, etc. to protect crops against </a:t>
            </a:r>
            <a:r>
              <a:rPr lang="en-IN"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molds</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 algae, bacteria etc. Additionally, it providing essential nutrient to plants. </a:t>
            </a:r>
          </a:p>
          <a:p>
            <a:pPr marL="171450" lvl="0" indent="-171450" algn="just">
              <a:lnSpc>
                <a:spcPct val="2000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Ample opportunities of copper sulphate in animal husbandry owing to its antimicrobial properties and its ability to help in promoting growth and treat copper deficiencies in animals. As region is experiencing  huge demand for meat consumption mainly poultry and pork which is further anticipated to manifold increase in coming years as well. </a:t>
            </a:r>
            <a:endParaRPr lang="en-IN" sz="1000" dirty="0">
              <a:latin typeface="Verdana" panose="020B0604030504040204" pitchFamily="34" charset="0"/>
              <a:ea typeface="Verdana" panose="020B0604030504040204" pitchFamily="34" charset="0"/>
              <a:cs typeface="Verdana" panose="020B0604030504040204" pitchFamily="34" charset="0"/>
            </a:endParaRPr>
          </a:p>
          <a:p>
            <a:pPr marL="171450" lvl="0" indent="-171450" algn="just">
              <a:lnSpc>
                <a:spcPct val="2000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Thus, sulphur fertilizer companies are recommended to focus on production of feed grade copper sulphate during forthcoming years in order to maintain strong presence in the market.</a:t>
            </a:r>
          </a:p>
        </p:txBody>
      </p:sp>
    </p:spTree>
    <p:extLst>
      <p:ext uri="{BB962C8B-B14F-4D97-AF65-F5344CB8AC3E}">
        <p14:creationId xmlns:p14="http://schemas.microsoft.com/office/powerpoint/2010/main" val="7620097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435F82-34E9-4533-AD8C-7E03CA0F28E5}"/>
              </a:ext>
            </a:extLst>
          </p:cNvPr>
          <p:cNvSpPr/>
          <p:nvPr/>
        </p:nvSpPr>
        <p:spPr>
          <a:xfrm>
            <a:off x="-349409" y="322364"/>
            <a:ext cx="8752722" cy="296684"/>
          </a:xfrm>
          <a:prstGeom prst="rect">
            <a:avLst/>
          </a:prstGeom>
          <a:noFill/>
        </p:spPr>
        <p:txBody>
          <a:bodyPr wrap="square" rtlCol="0" anchor="t">
            <a:spAutoFit/>
          </a:bodyPr>
          <a:lstStyle/>
          <a:p>
            <a:pPr lvl="1">
              <a:lnSpc>
                <a:spcPts val="1700"/>
              </a:lnSpc>
              <a:spcBef>
                <a:spcPct val="0"/>
              </a:spcBef>
              <a:defRPr/>
            </a:pPr>
            <a:r>
              <a:rPr lang="en-IN" sz="1400" b="1" dirty="0">
                <a:solidFill>
                  <a:prstClr val="black"/>
                </a:solidFill>
                <a:latin typeface="Arial" panose="020B0604020202020204" pitchFamily="34" charset="0"/>
                <a:cs typeface="Arial" panose="020B0604020202020204" pitchFamily="34" charset="0"/>
              </a:rPr>
              <a:t>Target Country – Indonesia</a:t>
            </a:r>
          </a:p>
        </p:txBody>
      </p:sp>
      <p:sp>
        <p:nvSpPr>
          <p:cNvPr id="8" name="TextBox 7">
            <a:extLst>
              <a:ext uri="{FF2B5EF4-FFF2-40B4-BE49-F238E27FC236}">
                <a16:creationId xmlns:a16="http://schemas.microsoft.com/office/drawing/2014/main" id="{9BC0F0CF-752D-41EB-AA1C-BAB6A65E5FB4}"/>
              </a:ext>
            </a:extLst>
          </p:cNvPr>
          <p:cNvSpPr txBox="1"/>
          <p:nvPr/>
        </p:nvSpPr>
        <p:spPr>
          <a:xfrm>
            <a:off x="3843743" y="769195"/>
            <a:ext cx="4678840" cy="6053260"/>
          </a:xfrm>
          <a:prstGeom prst="rect">
            <a:avLst/>
          </a:prstGeom>
          <a:noFill/>
        </p:spPr>
        <p:txBody>
          <a:bodyPr wrap="square" rtlCol="0">
            <a:spAutoFit/>
          </a:bodyPr>
          <a:lstStyle/>
          <a:p>
            <a:pPr marL="171450" lvl="0" indent="-171450" algn="just">
              <a:lnSpc>
                <a:spcPts val="21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Indonesia dominated Southeast Asian copper sulphate market with share of 41.72%, in volume terms, in 2020.  High availability of arable land in the country has made it one of the leading crops producers and food exporters in the region, thereby generating huge demand for fertilizers, fungicides etc. in the country to ensure maximum yield. Despite having a smaller workforce, agricultural sector in the Indonesia holds significant share across the region. </a:t>
            </a:r>
          </a:p>
          <a:p>
            <a:pPr marL="171450" lvl="0" indent="-171450" algn="just">
              <a:lnSpc>
                <a:spcPts val="2100"/>
              </a:lnSpc>
              <a:spcBef>
                <a:spcPts val="600"/>
              </a:spcBef>
              <a:buFont typeface="Wingdings" panose="05000000000000000000" pitchFamily="2" charset="2"/>
              <a:buChar char="Ø"/>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Currently, Indonesia is importing large volume of copper sulphate following growing demand and have easy access to the exporting countries like China and Japan. Also, shifting preference for customized diets and eating patterns has generated demand for protein meals in the country. The significant growth in the per capita meat consumption across Indonesia has witnessed in past few years following increase in income across the country. This generate the demand for copper sulphate used widely across animal feed to fortify food as well as prevent </a:t>
            </a:r>
            <a:r>
              <a:rPr lang="en-IN"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mold</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 growth. These factors have resulted in increased in the demand for copper sulphate in the country backed by surging animal husbandry across the country. Hence, sulphur fertilizer companies are recommended to increase their focus on Indonesia in order to tap the emerging  opportunities in the market.</a:t>
            </a:r>
          </a:p>
        </p:txBody>
      </p:sp>
      <p:grpSp>
        <p:nvGrpSpPr>
          <p:cNvPr id="9" name="Group 8">
            <a:extLst>
              <a:ext uri="{FF2B5EF4-FFF2-40B4-BE49-F238E27FC236}">
                <a16:creationId xmlns:a16="http://schemas.microsoft.com/office/drawing/2014/main" id="{58541898-7919-4299-8297-607E167A9BBC}"/>
              </a:ext>
            </a:extLst>
          </p:cNvPr>
          <p:cNvGrpSpPr/>
          <p:nvPr/>
        </p:nvGrpSpPr>
        <p:grpSpPr>
          <a:xfrm>
            <a:off x="568409" y="908050"/>
            <a:ext cx="3153789" cy="5508380"/>
            <a:chOff x="477304" y="877532"/>
            <a:chExt cx="3153789" cy="5508380"/>
          </a:xfrm>
        </p:grpSpPr>
        <p:sp>
          <p:nvSpPr>
            <p:cNvPr id="10" name="object 11">
              <a:extLst>
                <a:ext uri="{FF2B5EF4-FFF2-40B4-BE49-F238E27FC236}">
                  <a16:creationId xmlns:a16="http://schemas.microsoft.com/office/drawing/2014/main" id="{A229C819-9044-423A-AE55-F7B747520F62}"/>
                </a:ext>
              </a:extLst>
            </p:cNvPr>
            <p:cNvSpPr/>
            <p:nvPr/>
          </p:nvSpPr>
          <p:spPr>
            <a:xfrm>
              <a:off x="477304" y="1573403"/>
              <a:ext cx="3153789" cy="4812509"/>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bject 12">
              <a:extLst>
                <a:ext uri="{FF2B5EF4-FFF2-40B4-BE49-F238E27FC236}">
                  <a16:creationId xmlns:a16="http://schemas.microsoft.com/office/drawing/2014/main" id="{6CD2A152-0C3D-4F93-9B67-A28E5B8971FA}"/>
                </a:ext>
              </a:extLst>
            </p:cNvPr>
            <p:cNvSpPr/>
            <p:nvPr/>
          </p:nvSpPr>
          <p:spPr>
            <a:xfrm>
              <a:off x="1732757" y="877532"/>
              <a:ext cx="692555" cy="695871"/>
            </a:xfrm>
            <a:custGeom>
              <a:avLst/>
              <a:gdLst/>
              <a:ahLst/>
              <a:cxnLst/>
              <a:rect l="l" t="t" r="r" b="b"/>
              <a:pathLst>
                <a:path w="486410" h="486410">
                  <a:moveTo>
                    <a:pt x="242912" y="0"/>
                  </a:moveTo>
                  <a:lnTo>
                    <a:pt x="193955" y="4934"/>
                  </a:lnTo>
                  <a:lnTo>
                    <a:pt x="148357" y="19088"/>
                  </a:lnTo>
                  <a:lnTo>
                    <a:pt x="107095" y="41484"/>
                  </a:lnTo>
                  <a:lnTo>
                    <a:pt x="71145" y="71145"/>
                  </a:lnTo>
                  <a:lnTo>
                    <a:pt x="41484" y="107095"/>
                  </a:lnTo>
                  <a:lnTo>
                    <a:pt x="19088" y="148357"/>
                  </a:lnTo>
                  <a:lnTo>
                    <a:pt x="4934" y="193955"/>
                  </a:lnTo>
                  <a:lnTo>
                    <a:pt x="0" y="242912"/>
                  </a:lnTo>
                  <a:lnTo>
                    <a:pt x="4934" y="291866"/>
                  </a:lnTo>
                  <a:lnTo>
                    <a:pt x="19088" y="337462"/>
                  </a:lnTo>
                  <a:lnTo>
                    <a:pt x="41484" y="378724"/>
                  </a:lnTo>
                  <a:lnTo>
                    <a:pt x="71145" y="414675"/>
                  </a:lnTo>
                  <a:lnTo>
                    <a:pt x="107095" y="444338"/>
                  </a:lnTo>
                  <a:lnTo>
                    <a:pt x="148357" y="466735"/>
                  </a:lnTo>
                  <a:lnTo>
                    <a:pt x="193955" y="480890"/>
                  </a:lnTo>
                  <a:lnTo>
                    <a:pt x="242912" y="485825"/>
                  </a:lnTo>
                  <a:lnTo>
                    <a:pt x="291870" y="480890"/>
                  </a:lnTo>
                  <a:lnTo>
                    <a:pt x="337469" y="466735"/>
                  </a:lnTo>
                  <a:lnTo>
                    <a:pt x="378734" y="444338"/>
                  </a:lnTo>
                  <a:lnTo>
                    <a:pt x="414686" y="414675"/>
                  </a:lnTo>
                  <a:lnTo>
                    <a:pt x="444350" y="378724"/>
                  </a:lnTo>
                  <a:lnTo>
                    <a:pt x="466748" y="337462"/>
                  </a:lnTo>
                  <a:lnTo>
                    <a:pt x="480903" y="291866"/>
                  </a:lnTo>
                  <a:lnTo>
                    <a:pt x="485838" y="242912"/>
                  </a:lnTo>
                  <a:lnTo>
                    <a:pt x="480903" y="193955"/>
                  </a:lnTo>
                  <a:lnTo>
                    <a:pt x="466748" y="148357"/>
                  </a:lnTo>
                  <a:lnTo>
                    <a:pt x="444350" y="107095"/>
                  </a:lnTo>
                  <a:lnTo>
                    <a:pt x="414686" y="71145"/>
                  </a:lnTo>
                  <a:lnTo>
                    <a:pt x="378734" y="41484"/>
                  </a:lnTo>
                  <a:lnTo>
                    <a:pt x="337469" y="19088"/>
                  </a:lnTo>
                  <a:lnTo>
                    <a:pt x="291870" y="4934"/>
                  </a:lnTo>
                  <a:lnTo>
                    <a:pt x="242912" y="0"/>
                  </a:lnTo>
                  <a:close/>
                </a:path>
              </a:pathLst>
            </a:custGeom>
            <a:solidFill>
              <a:srgbClr val="6E2178"/>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302112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5728ACDC-8EF9-4928-8069-02BDF5263738}"/>
              </a:ext>
            </a:extLst>
          </p:cNvPr>
          <p:cNvSpPr txBox="1">
            <a:spLocks/>
          </p:cNvSpPr>
          <p:nvPr/>
        </p:nvSpPr>
        <p:spPr>
          <a:xfrm>
            <a:off x="54020" y="180859"/>
            <a:ext cx="7863840" cy="457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b="1"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Representative list of clients</a:t>
            </a:r>
          </a:p>
          <a:p>
            <a:pPr marL="173038" indent="0">
              <a:buNone/>
            </a:pPr>
            <a:endParaRPr lang="en-US" sz="1600" b="1" spc="3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27" name="Picture 2" descr="Related image">
            <a:extLst>
              <a:ext uri="{FF2B5EF4-FFF2-40B4-BE49-F238E27FC236}">
                <a16:creationId xmlns:a16="http://schemas.microsoft.com/office/drawing/2014/main" id="{1596B9F5-84F9-4AD1-9EBD-3175AA8A8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60" y="1312406"/>
            <a:ext cx="1321427" cy="66332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Related image">
            <a:extLst>
              <a:ext uri="{FF2B5EF4-FFF2-40B4-BE49-F238E27FC236}">
                <a16:creationId xmlns:a16="http://schemas.microsoft.com/office/drawing/2014/main" id="{B1066777-37C9-470F-966A-169470E815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278" y="2395505"/>
            <a:ext cx="1455792" cy="73077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Image result for exxon mobil logo">
            <a:extLst>
              <a:ext uri="{FF2B5EF4-FFF2-40B4-BE49-F238E27FC236}">
                <a16:creationId xmlns:a16="http://schemas.microsoft.com/office/drawing/2014/main" id="{5260B686-1214-437F-80FB-9BB7FA28A8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699" y="3996763"/>
            <a:ext cx="1993936" cy="57186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Image result for dow logo">
            <a:extLst>
              <a:ext uri="{FF2B5EF4-FFF2-40B4-BE49-F238E27FC236}">
                <a16:creationId xmlns:a16="http://schemas.microsoft.com/office/drawing/2014/main" id="{C1EE9694-6610-4C40-AFCC-A993F07C3B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7046" y="2517560"/>
            <a:ext cx="1842526" cy="62641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2" descr="Image result for gail logo">
            <a:extLst>
              <a:ext uri="{FF2B5EF4-FFF2-40B4-BE49-F238E27FC236}">
                <a16:creationId xmlns:a16="http://schemas.microsoft.com/office/drawing/2014/main" id="{C80D6C6D-7EC0-4820-9B9E-B58DCA3A9B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1709" y="3832648"/>
            <a:ext cx="1466417" cy="6463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4" descr="Image result for sabic logo">
            <a:extLst>
              <a:ext uri="{FF2B5EF4-FFF2-40B4-BE49-F238E27FC236}">
                <a16:creationId xmlns:a16="http://schemas.microsoft.com/office/drawing/2014/main" id="{EB81FEFF-DC1B-45E2-8A32-A63565DDBC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4493" y="1402222"/>
            <a:ext cx="1486768" cy="58976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8" descr="Image result for mitsubishi chemical logo">
            <a:extLst>
              <a:ext uri="{FF2B5EF4-FFF2-40B4-BE49-F238E27FC236}">
                <a16:creationId xmlns:a16="http://schemas.microsoft.com/office/drawing/2014/main" id="{5F994C5D-B67C-48FB-A00B-6E56AA4A8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20715" y="1365200"/>
            <a:ext cx="1554050" cy="41967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73D87229-2B01-4025-A6FB-E395796A56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96307" y="2589441"/>
            <a:ext cx="1438275" cy="342900"/>
          </a:xfrm>
          <a:prstGeom prst="rect">
            <a:avLst/>
          </a:prstGeom>
        </p:spPr>
      </p:pic>
      <p:pic>
        <p:nvPicPr>
          <p:cNvPr id="48" name="Picture 47" descr="A close up of a logo&#10;&#10;Description automatically generated">
            <a:extLst>
              <a:ext uri="{FF2B5EF4-FFF2-40B4-BE49-F238E27FC236}">
                <a16:creationId xmlns:a16="http://schemas.microsoft.com/office/drawing/2014/main" id="{E86D78A0-24DC-46D7-982F-C2780AFDEB7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99365" y="3841979"/>
            <a:ext cx="1922204" cy="589767"/>
          </a:xfrm>
          <a:prstGeom prst="rect">
            <a:avLst/>
          </a:prstGeom>
        </p:spPr>
      </p:pic>
      <p:pic>
        <p:nvPicPr>
          <p:cNvPr id="50" name="Picture 49" descr="A picture containing knife&#10;&#10;Description automatically generated">
            <a:extLst>
              <a:ext uri="{FF2B5EF4-FFF2-40B4-BE49-F238E27FC236}">
                <a16:creationId xmlns:a16="http://schemas.microsoft.com/office/drawing/2014/main" id="{36B903CC-2C5F-4804-BE14-605E1D8B6C6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61430" y="2408894"/>
            <a:ext cx="1438275" cy="771525"/>
          </a:xfrm>
          <a:prstGeom prst="rect">
            <a:avLst/>
          </a:prstGeom>
        </p:spPr>
      </p:pic>
      <p:pic>
        <p:nvPicPr>
          <p:cNvPr id="52" name="Picture 51">
            <a:extLst>
              <a:ext uri="{FF2B5EF4-FFF2-40B4-BE49-F238E27FC236}">
                <a16:creationId xmlns:a16="http://schemas.microsoft.com/office/drawing/2014/main" id="{61502093-A24F-435F-8413-9E325080844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75779" y="5334573"/>
            <a:ext cx="1438275" cy="342900"/>
          </a:xfrm>
          <a:prstGeom prst="rect">
            <a:avLst/>
          </a:prstGeom>
        </p:spPr>
      </p:pic>
      <p:pic>
        <p:nvPicPr>
          <p:cNvPr id="53" name="Picture 52">
            <a:extLst>
              <a:ext uri="{FF2B5EF4-FFF2-40B4-BE49-F238E27FC236}">
                <a16:creationId xmlns:a16="http://schemas.microsoft.com/office/drawing/2014/main" id="{917C8A6F-CB55-435C-A01E-3A9FFDFDA12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526945" y="3810362"/>
            <a:ext cx="1123699" cy="621384"/>
          </a:xfrm>
          <a:prstGeom prst="rect">
            <a:avLst/>
          </a:prstGeom>
        </p:spPr>
      </p:pic>
      <p:pic>
        <p:nvPicPr>
          <p:cNvPr id="54" name="Picture 53">
            <a:extLst>
              <a:ext uri="{FF2B5EF4-FFF2-40B4-BE49-F238E27FC236}">
                <a16:creationId xmlns:a16="http://schemas.microsoft.com/office/drawing/2014/main" id="{328B1A87-09AE-42D3-988D-4E219292E01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61430" y="5334573"/>
            <a:ext cx="1438275" cy="264004"/>
          </a:xfrm>
          <a:prstGeom prst="rect">
            <a:avLst/>
          </a:prstGeom>
        </p:spPr>
      </p:pic>
      <p:pic>
        <p:nvPicPr>
          <p:cNvPr id="56" name="Picture 55" descr="A picture containing drawing&#10;&#10;Description automatically generated">
            <a:extLst>
              <a:ext uri="{FF2B5EF4-FFF2-40B4-BE49-F238E27FC236}">
                <a16:creationId xmlns:a16="http://schemas.microsoft.com/office/drawing/2014/main" id="{7478E19E-6EB6-4BDA-900B-0D98F0C9851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524316" y="4930798"/>
            <a:ext cx="1038435" cy="1038435"/>
          </a:xfrm>
          <a:prstGeom prst="rect">
            <a:avLst/>
          </a:prstGeom>
        </p:spPr>
      </p:pic>
      <p:pic>
        <p:nvPicPr>
          <p:cNvPr id="21" name="Picture 20">
            <a:extLst>
              <a:ext uri="{FF2B5EF4-FFF2-40B4-BE49-F238E27FC236}">
                <a16:creationId xmlns:a16="http://schemas.microsoft.com/office/drawing/2014/main" id="{7DEAFDB9-C91F-4389-BAC1-364B78BC73F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61430" y="1121063"/>
            <a:ext cx="1377270" cy="918179"/>
          </a:xfrm>
          <a:prstGeom prst="rect">
            <a:avLst/>
          </a:prstGeom>
        </p:spPr>
      </p:pic>
      <p:pic>
        <p:nvPicPr>
          <p:cNvPr id="22" name="Picture 21">
            <a:extLst>
              <a:ext uri="{FF2B5EF4-FFF2-40B4-BE49-F238E27FC236}">
                <a16:creationId xmlns:a16="http://schemas.microsoft.com/office/drawing/2014/main" id="{9DAA7EA8-C410-4959-B989-38DA95F3E3ED}"/>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68449" y="4972396"/>
            <a:ext cx="1038435" cy="908630"/>
          </a:xfrm>
          <a:prstGeom prst="rect">
            <a:avLst/>
          </a:prstGeom>
        </p:spPr>
      </p:pic>
    </p:spTree>
    <p:extLst>
      <p:ext uri="{BB962C8B-B14F-4D97-AF65-F5344CB8AC3E}">
        <p14:creationId xmlns:p14="http://schemas.microsoft.com/office/powerpoint/2010/main" val="8387444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4294967295"/>
          </p:nvPr>
        </p:nvSpPr>
        <p:spPr>
          <a:xfrm>
            <a:off x="156679" y="155473"/>
            <a:ext cx="7863840" cy="457200"/>
          </a:xfrm>
          <a:prstGeom prst="rect">
            <a:avLst/>
          </a:prstGeom>
        </p:spPr>
        <p:txBody>
          <a:bodyPr>
            <a:normAutofit/>
          </a:bodyPr>
          <a:lstStyle/>
          <a:p>
            <a:r>
              <a:rPr lang="en-US" sz="1600" spc="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Testimonials</a:t>
            </a:r>
          </a:p>
        </p:txBody>
      </p:sp>
      <p:sp>
        <p:nvSpPr>
          <p:cNvPr id="5" name="TextBox 4">
            <a:extLst>
              <a:ext uri="{FF2B5EF4-FFF2-40B4-BE49-F238E27FC236}">
                <a16:creationId xmlns:a16="http://schemas.microsoft.com/office/drawing/2014/main" id="{A2361371-87A8-47D2-9EF8-941D603ACD0F}"/>
              </a:ext>
            </a:extLst>
          </p:cNvPr>
          <p:cNvSpPr txBox="1"/>
          <p:nvPr/>
        </p:nvSpPr>
        <p:spPr>
          <a:xfrm>
            <a:off x="3345377" y="2049629"/>
            <a:ext cx="1303256" cy="286601"/>
          </a:xfrm>
          <a:prstGeom prst="rect">
            <a:avLst/>
          </a:prstGeom>
          <a:noFill/>
          <a:effectLst/>
        </p:spPr>
        <p:txBody>
          <a:bodyPr wrap="square" lIns="0" tIns="0" rIns="0" bIns="0" rtlCol="0">
            <a:noAutofit/>
          </a:bodyPr>
          <a:lstStyle/>
          <a:p>
            <a:pPr algn="ctr"/>
            <a:r>
              <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rPr>
              <a:t> Market</a:t>
            </a:r>
          </a:p>
          <a:p>
            <a:pPr algn="ctr"/>
            <a:r>
              <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rPr>
              <a:t> Exploration</a:t>
            </a:r>
          </a:p>
        </p:txBody>
      </p:sp>
      <p:sp>
        <p:nvSpPr>
          <p:cNvPr id="7" name="TextBox 6">
            <a:extLst>
              <a:ext uri="{FF2B5EF4-FFF2-40B4-BE49-F238E27FC236}">
                <a16:creationId xmlns:a16="http://schemas.microsoft.com/office/drawing/2014/main" id="{CDDF7CD7-08DF-47A8-B733-9B4EC06F729F}"/>
              </a:ext>
            </a:extLst>
          </p:cNvPr>
          <p:cNvSpPr txBox="1"/>
          <p:nvPr/>
        </p:nvSpPr>
        <p:spPr>
          <a:xfrm>
            <a:off x="4843191" y="2496274"/>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Market</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 Potential</a:t>
            </a:r>
          </a:p>
        </p:txBody>
      </p:sp>
      <p:sp>
        <p:nvSpPr>
          <p:cNvPr id="8" name="TextBox 7">
            <a:extLst>
              <a:ext uri="{FF2B5EF4-FFF2-40B4-BE49-F238E27FC236}">
                <a16:creationId xmlns:a16="http://schemas.microsoft.com/office/drawing/2014/main" id="{40FCD44C-7BF0-4426-B43B-716A1B87744F}"/>
              </a:ext>
            </a:extLst>
          </p:cNvPr>
          <p:cNvSpPr txBox="1"/>
          <p:nvPr/>
        </p:nvSpPr>
        <p:spPr>
          <a:xfrm>
            <a:off x="5236152" y="3702694"/>
            <a:ext cx="969951" cy="489369"/>
          </a:xfrm>
          <a:prstGeom prst="rect">
            <a:avLst/>
          </a:prstGeom>
          <a:noFill/>
          <a:effectLst/>
        </p:spPr>
        <p:txBody>
          <a:bodyPr wrap="square" lIns="0" tIns="0" rIns="0" bIns="0" rtlCol="0">
            <a:noAutofit/>
          </a:bodyPr>
          <a:lstStyle/>
          <a:p>
            <a:pPr algn="ctr"/>
            <a:r>
              <a:rPr lang="en-US" sz="700" b="1" dirty="0">
                <a:solidFill>
                  <a:schemeClr val="bg1"/>
                </a:solidFill>
                <a:latin typeface="Verdana" panose="020B0604030504040204" pitchFamily="34" charset="0"/>
                <a:ea typeface="Verdana" panose="020B0604030504040204" pitchFamily="34" charset="0"/>
                <a:cs typeface="Verdana" panose="020B0604030504040204" pitchFamily="34" charset="0"/>
              </a:rPr>
              <a:t> Product and solution Development / Launch</a:t>
            </a:r>
          </a:p>
        </p:txBody>
      </p:sp>
      <p:sp>
        <p:nvSpPr>
          <p:cNvPr id="9" name="TextBox 8">
            <a:extLst>
              <a:ext uri="{FF2B5EF4-FFF2-40B4-BE49-F238E27FC236}">
                <a16:creationId xmlns:a16="http://schemas.microsoft.com/office/drawing/2014/main" id="{1F6EFEE7-E261-4DCF-BA90-C4938A2840EE}"/>
              </a:ext>
            </a:extLst>
          </p:cNvPr>
          <p:cNvSpPr txBox="1"/>
          <p:nvPr/>
        </p:nvSpPr>
        <p:spPr>
          <a:xfrm>
            <a:off x="2605175" y="2832071"/>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 Positioning &amp;</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Communication</a:t>
            </a:r>
          </a:p>
        </p:txBody>
      </p:sp>
      <p:sp>
        <p:nvSpPr>
          <p:cNvPr id="10" name="TextBox 9">
            <a:extLst>
              <a:ext uri="{FF2B5EF4-FFF2-40B4-BE49-F238E27FC236}">
                <a16:creationId xmlns:a16="http://schemas.microsoft.com/office/drawing/2014/main" id="{8719096A-F38E-403D-86A5-3B4540E5C1C5}"/>
              </a:ext>
            </a:extLst>
          </p:cNvPr>
          <p:cNvSpPr txBox="1"/>
          <p:nvPr/>
        </p:nvSpPr>
        <p:spPr>
          <a:xfrm>
            <a:off x="4671044" y="4605828"/>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Market </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Response</a:t>
            </a:r>
          </a:p>
        </p:txBody>
      </p:sp>
      <p:sp>
        <p:nvSpPr>
          <p:cNvPr id="11" name="TextBox 10">
            <a:extLst>
              <a:ext uri="{FF2B5EF4-FFF2-40B4-BE49-F238E27FC236}">
                <a16:creationId xmlns:a16="http://schemas.microsoft.com/office/drawing/2014/main" id="{54356C4F-05E7-42C6-91A0-5EF2038426F4}"/>
              </a:ext>
            </a:extLst>
          </p:cNvPr>
          <p:cNvSpPr txBox="1"/>
          <p:nvPr/>
        </p:nvSpPr>
        <p:spPr>
          <a:xfrm>
            <a:off x="3247841" y="4807268"/>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Competitor</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Tracking</a:t>
            </a:r>
          </a:p>
        </p:txBody>
      </p:sp>
      <p:sp>
        <p:nvSpPr>
          <p:cNvPr id="12" name="TextBox 11">
            <a:extLst>
              <a:ext uri="{FF2B5EF4-FFF2-40B4-BE49-F238E27FC236}">
                <a16:creationId xmlns:a16="http://schemas.microsoft.com/office/drawing/2014/main" id="{B3253ACA-3465-4961-95CC-F099097C7621}"/>
              </a:ext>
            </a:extLst>
          </p:cNvPr>
          <p:cNvSpPr txBox="1"/>
          <p:nvPr/>
        </p:nvSpPr>
        <p:spPr>
          <a:xfrm>
            <a:off x="312242" y="1285504"/>
            <a:ext cx="4186127" cy="1218014"/>
          </a:xfrm>
          <a:prstGeom prst="rect">
            <a:avLst/>
          </a:prstGeom>
          <a:noFill/>
          <a:effectLst/>
        </p:spPr>
        <p:txBody>
          <a:bodyPr wrap="square" lIns="45720" rIns="45720" rtlCol="0">
            <a:noAutofit/>
          </a:bodyPr>
          <a:lstStyle/>
          <a:p>
            <a:pPr>
              <a:lnSpc>
                <a:spcPct val="150000"/>
              </a:lnSpc>
              <a:spcBef>
                <a:spcPts val="700"/>
              </a:spcBef>
            </a:pPr>
            <a:r>
              <a:rPr lang="en-US" sz="1000" i="1" dirty="0">
                <a:solidFill>
                  <a:schemeClr val="tx1">
                    <a:lumMod val="65000"/>
                    <a:lumOff val="35000"/>
                  </a:schemeClr>
                </a:solidFill>
                <a:latin typeface="Arial" panose="020B0604020202020204" pitchFamily="34" charset="0"/>
                <a:cs typeface="Arial" panose="020B0604020202020204" pitchFamily="34" charset="0"/>
              </a:rPr>
              <a:t>It was indeed a very good experience .ChemAnalyst was able to provide us with all the details that we were looking in the study. A special thanks to the team for the strong support throughout the entire product launch journey. </a:t>
            </a:r>
          </a:p>
          <a:p>
            <a:pPr algn="r"/>
            <a:r>
              <a:rPr lang="en-US" sz="1000" i="1" dirty="0">
                <a:solidFill>
                  <a:srgbClr val="2B8A85"/>
                </a:solidFill>
                <a:latin typeface="Arial" panose="020B0604020202020204" pitchFamily="34" charset="0"/>
                <a:cs typeface="Arial" panose="020B0604020202020204" pitchFamily="34" charset="0"/>
              </a:rPr>
              <a:t>Product Development Team</a:t>
            </a:r>
          </a:p>
          <a:p>
            <a:pPr algn="r"/>
            <a:r>
              <a:rPr lang="en-US" sz="1000" i="1" dirty="0">
                <a:solidFill>
                  <a:srgbClr val="2B8A85"/>
                </a:solidFill>
                <a:latin typeface="Arial" panose="020B0604020202020204" pitchFamily="34" charset="0"/>
                <a:cs typeface="Arial" panose="020B0604020202020204" pitchFamily="34" charset="0"/>
              </a:rPr>
              <a:t>DAGA GLOBAL India Pvt. Ltd.</a:t>
            </a:r>
          </a:p>
          <a:p>
            <a:pPr>
              <a:lnSpc>
                <a:spcPct val="150000"/>
              </a:lnSpc>
              <a:spcBef>
                <a:spcPts val="700"/>
              </a:spcBef>
            </a:pPr>
            <a:endParaRPr lang="en-US" sz="1000" i="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DA7B58E-7DF4-4B91-9C12-0145C55F0C20}"/>
              </a:ext>
            </a:extLst>
          </p:cNvPr>
          <p:cNvSpPr txBox="1"/>
          <p:nvPr/>
        </p:nvSpPr>
        <p:spPr>
          <a:xfrm>
            <a:off x="312241" y="2849260"/>
            <a:ext cx="4215277" cy="1803257"/>
          </a:xfrm>
          <a:prstGeom prst="rect">
            <a:avLst/>
          </a:prstGeom>
          <a:noFill/>
          <a:effectLst/>
        </p:spPr>
        <p:txBody>
          <a:bodyPr wrap="square" lIns="45720" rIns="45720" rtlCol="0">
            <a:noAutofit/>
          </a:bodyPr>
          <a:lstStyle/>
          <a:p>
            <a:pPr>
              <a:lnSpc>
                <a:spcPct val="150000"/>
              </a:lnSpc>
              <a:spcBef>
                <a:spcPts val="700"/>
              </a:spcBef>
            </a:pPr>
            <a:r>
              <a:rPr lang="en-US" sz="1000" i="1" dirty="0">
                <a:solidFill>
                  <a:schemeClr val="tx1">
                    <a:lumMod val="65000"/>
                    <a:lumOff val="35000"/>
                  </a:schemeClr>
                </a:solidFill>
                <a:latin typeface="Arial" panose="020B0604020202020204" pitchFamily="34" charset="0"/>
                <a:cs typeface="Arial" panose="020B0604020202020204" pitchFamily="34" charset="0"/>
              </a:rPr>
              <a:t>I am satisfied with overall performance of ChemAnalyst.  Weekly updates before the final report were especially helpful and reassuring.  Additional requests on the content of the interim and/or final reports were handled in a swift and professional manner.</a:t>
            </a:r>
          </a:p>
          <a:p>
            <a:pPr algn="r"/>
            <a:endParaRPr lang="en-US" sz="1000" i="1" dirty="0">
              <a:solidFill>
                <a:srgbClr val="2B8A85"/>
              </a:solidFill>
              <a:latin typeface="Arial" panose="020B0604020202020204" pitchFamily="34" charset="0"/>
              <a:cs typeface="Arial" panose="020B0604020202020204" pitchFamily="34" charset="0"/>
            </a:endParaRPr>
          </a:p>
          <a:p>
            <a:pPr algn="r"/>
            <a:r>
              <a:rPr lang="en-US" sz="1000" i="1" dirty="0">
                <a:solidFill>
                  <a:srgbClr val="2B8A85"/>
                </a:solidFill>
                <a:latin typeface="Arial" panose="020B0604020202020204" pitchFamily="34" charset="0"/>
                <a:cs typeface="Arial" panose="020B0604020202020204" pitchFamily="34" charset="0"/>
              </a:rPr>
              <a:t> </a:t>
            </a:r>
          </a:p>
          <a:p>
            <a:pPr algn="r"/>
            <a:r>
              <a:rPr lang="en-US" sz="1000" i="1" dirty="0">
                <a:solidFill>
                  <a:srgbClr val="2B8A85"/>
                </a:solidFill>
                <a:latin typeface="Arial" panose="020B0604020202020204" pitchFamily="34" charset="0"/>
                <a:cs typeface="Arial" panose="020B0604020202020204" pitchFamily="34" charset="0"/>
              </a:rPr>
              <a:t>Member Board of Directors, </a:t>
            </a:r>
          </a:p>
          <a:p>
            <a:pPr algn="r"/>
            <a:r>
              <a:rPr lang="en-US" sz="1000" i="1" dirty="0">
                <a:solidFill>
                  <a:srgbClr val="2B8A85"/>
                </a:solidFill>
                <a:latin typeface="Arial" panose="020B0604020202020204" pitchFamily="34" charset="0"/>
                <a:cs typeface="Arial" panose="020B0604020202020204" pitchFamily="34" charset="0"/>
              </a:rPr>
              <a:t>Osaka Gas Co. Ltd</a:t>
            </a:r>
          </a:p>
          <a:p>
            <a:pPr>
              <a:lnSpc>
                <a:spcPct val="150000"/>
              </a:lnSpc>
              <a:spcBef>
                <a:spcPts val="700"/>
              </a:spcBef>
            </a:pPr>
            <a:endParaRPr lang="en-US" sz="1000" i="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DB262669-5956-48FF-ACDB-7D4BBA11AF6B}"/>
              </a:ext>
            </a:extLst>
          </p:cNvPr>
          <p:cNvSpPr txBox="1"/>
          <p:nvPr/>
        </p:nvSpPr>
        <p:spPr>
          <a:xfrm>
            <a:off x="4807607" y="4757910"/>
            <a:ext cx="3909212" cy="1218014"/>
          </a:xfrm>
          <a:prstGeom prst="rect">
            <a:avLst/>
          </a:prstGeom>
          <a:noFill/>
          <a:effectLst/>
        </p:spPr>
        <p:txBody>
          <a:bodyPr wrap="square" lIns="45720" rIns="45720" rtlCol="0">
            <a:noAutofit/>
          </a:bodyPr>
          <a:lstStyle/>
          <a:p>
            <a:r>
              <a:rPr lang="en-US" sz="1000" i="1" dirty="0">
                <a:solidFill>
                  <a:schemeClr val="tx1">
                    <a:lumMod val="65000"/>
                    <a:lumOff val="35000"/>
                  </a:schemeClr>
                </a:solidFill>
                <a:latin typeface="Arial" panose="020B0604020202020204" pitchFamily="34" charset="0"/>
                <a:cs typeface="Arial" panose="020B0604020202020204" pitchFamily="34" charset="0"/>
              </a:rPr>
              <a:t>Very professionals and highly skilled professionals for Primary research to get ground-level data </a:t>
            </a:r>
            <a:endParaRPr lang="en-IN" sz="1000" i="1" dirty="0">
              <a:solidFill>
                <a:schemeClr val="tx1">
                  <a:lumMod val="65000"/>
                  <a:lumOff val="35000"/>
                </a:schemeClr>
              </a:solidFill>
              <a:latin typeface="Arial" panose="020B0604020202020204" pitchFamily="34" charset="0"/>
              <a:cs typeface="Arial" panose="020B0604020202020204" pitchFamily="34" charset="0"/>
            </a:endParaRPr>
          </a:p>
          <a:p>
            <a:pPr algn="r">
              <a:lnSpc>
                <a:spcPct val="150000"/>
              </a:lnSpc>
            </a:pPr>
            <a:r>
              <a:rPr lang="en-IN" sz="1000" i="1" dirty="0">
                <a:solidFill>
                  <a:srgbClr val="2B8A85"/>
                </a:solidFill>
                <a:latin typeface="Arial" panose="020B0604020202020204" pitchFamily="34" charset="0"/>
                <a:cs typeface="Arial" panose="020B0604020202020204" pitchFamily="34" charset="0"/>
              </a:rPr>
              <a:t>New product Development Team</a:t>
            </a:r>
          </a:p>
          <a:p>
            <a:pPr algn="r">
              <a:lnSpc>
                <a:spcPct val="150000"/>
              </a:lnSpc>
            </a:pPr>
            <a:r>
              <a:rPr lang="en-IN" sz="1000" i="1" dirty="0">
                <a:solidFill>
                  <a:srgbClr val="2B8A85"/>
                </a:solidFill>
                <a:latin typeface="Arial" panose="020B0604020202020204" pitchFamily="34" charset="0"/>
                <a:cs typeface="Arial" panose="020B0604020202020204" pitchFamily="34" charset="0"/>
              </a:rPr>
              <a:t>Sumitomo Corporation</a:t>
            </a:r>
            <a:endParaRPr lang="en-US" sz="1000" i="1" dirty="0">
              <a:solidFill>
                <a:srgbClr val="2B8A85"/>
              </a:solidFill>
              <a:latin typeface="Arial" panose="020B0604020202020204" pitchFamily="34" charset="0"/>
              <a:cs typeface="Arial" panose="020B0604020202020204" pitchFamily="34" charset="0"/>
            </a:endParaRPr>
          </a:p>
          <a:p>
            <a:pPr>
              <a:lnSpc>
                <a:spcPct val="150000"/>
              </a:lnSpc>
              <a:spcBef>
                <a:spcPts val="700"/>
              </a:spcBef>
            </a:pPr>
            <a:endParaRPr lang="en-US" sz="1000" i="1"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F9A553F0-2C49-4651-8B43-54C5B9E121D3}"/>
              </a:ext>
            </a:extLst>
          </p:cNvPr>
          <p:cNvSpPr txBox="1"/>
          <p:nvPr/>
        </p:nvSpPr>
        <p:spPr>
          <a:xfrm>
            <a:off x="4834804" y="1285504"/>
            <a:ext cx="3937490" cy="1218014"/>
          </a:xfrm>
          <a:prstGeom prst="rect">
            <a:avLst/>
          </a:prstGeom>
          <a:noFill/>
          <a:effectLst/>
        </p:spPr>
        <p:txBody>
          <a:bodyPr wrap="square" lIns="45720" rIns="45720" rtlCol="0">
            <a:noAutofit/>
          </a:bodyPr>
          <a:lstStyle/>
          <a:p>
            <a:pPr>
              <a:lnSpc>
                <a:spcPct val="150000"/>
              </a:lnSpc>
            </a:pPr>
            <a:r>
              <a:rPr lang="en-IN" sz="1000" i="1" dirty="0">
                <a:solidFill>
                  <a:schemeClr val="tx1">
                    <a:lumMod val="65000"/>
                    <a:lumOff val="35000"/>
                  </a:schemeClr>
                </a:solidFill>
                <a:latin typeface="Arial" panose="020B0604020202020204" pitchFamily="34" charset="0"/>
                <a:cs typeface="Arial" panose="020B0604020202020204" pitchFamily="34" charset="0"/>
              </a:rPr>
              <a:t>Happy with the delivery and quality. Also, the immediate response was much appreciated</a:t>
            </a:r>
          </a:p>
          <a:p>
            <a:pPr algn="r">
              <a:lnSpc>
                <a:spcPct val="150000"/>
              </a:lnSpc>
            </a:pPr>
            <a:r>
              <a:rPr lang="en-US" sz="1000" i="1" dirty="0">
                <a:solidFill>
                  <a:srgbClr val="2B8A85"/>
                </a:solidFill>
                <a:latin typeface="Arial" panose="020B0604020202020204" pitchFamily="34" charset="0"/>
                <a:cs typeface="Arial" panose="020B0604020202020204" pitchFamily="34" charset="0"/>
              </a:rPr>
              <a:t>Market Development Group </a:t>
            </a:r>
          </a:p>
          <a:p>
            <a:pPr algn="r"/>
            <a:r>
              <a:rPr lang="en-US" sz="1000" i="1" dirty="0">
                <a:solidFill>
                  <a:srgbClr val="2B8A85"/>
                </a:solidFill>
                <a:latin typeface="Arial" panose="020B0604020202020204" pitchFamily="34" charset="0"/>
                <a:cs typeface="Arial" panose="020B0604020202020204" pitchFamily="34" charset="0"/>
              </a:rPr>
              <a:t>Mitsui </a:t>
            </a:r>
          </a:p>
        </p:txBody>
      </p:sp>
      <p:sp>
        <p:nvSpPr>
          <p:cNvPr id="16" name="TextBox 15">
            <a:extLst>
              <a:ext uri="{FF2B5EF4-FFF2-40B4-BE49-F238E27FC236}">
                <a16:creationId xmlns:a16="http://schemas.microsoft.com/office/drawing/2014/main" id="{4B6F3F17-57FA-4CA1-9316-9BD2297F7A79}"/>
              </a:ext>
            </a:extLst>
          </p:cNvPr>
          <p:cNvSpPr txBox="1"/>
          <p:nvPr/>
        </p:nvSpPr>
        <p:spPr>
          <a:xfrm>
            <a:off x="371714" y="4648947"/>
            <a:ext cx="4166608" cy="1218014"/>
          </a:xfrm>
          <a:prstGeom prst="rect">
            <a:avLst/>
          </a:prstGeom>
          <a:noFill/>
          <a:effectLst/>
        </p:spPr>
        <p:txBody>
          <a:bodyPr wrap="square" lIns="45720" rIns="45720" rtlCol="0">
            <a:noAutofit/>
          </a:bodyPr>
          <a:lstStyle/>
          <a:p>
            <a:pPr>
              <a:lnSpc>
                <a:spcPct val="150000"/>
              </a:lnSpc>
            </a:pPr>
            <a:r>
              <a:rPr lang="en-IN" sz="1000" i="1" dirty="0">
                <a:solidFill>
                  <a:schemeClr val="tx1">
                    <a:lumMod val="65000"/>
                    <a:lumOff val="35000"/>
                  </a:schemeClr>
                </a:solidFill>
                <a:latin typeface="Arial" panose="020B0604020202020204" pitchFamily="34" charset="0"/>
                <a:cs typeface="Arial" panose="020B0604020202020204" pitchFamily="34" charset="0"/>
              </a:rPr>
              <a:t>Thanks for a great job. We look forward to more research needs shortly for cross-verticals. We appreciate the quality of work and dedication to meet the deadline.</a:t>
            </a:r>
          </a:p>
          <a:p>
            <a:pPr algn="r">
              <a:lnSpc>
                <a:spcPct val="150000"/>
              </a:lnSpc>
            </a:pPr>
            <a:endParaRPr lang="en-US" sz="1000" i="1" dirty="0">
              <a:solidFill>
                <a:srgbClr val="2B8A85"/>
              </a:solidFill>
              <a:latin typeface="Arial" panose="020B0604020202020204" pitchFamily="34" charset="0"/>
              <a:cs typeface="Arial" panose="020B0604020202020204" pitchFamily="34" charset="0"/>
            </a:endParaRPr>
          </a:p>
          <a:p>
            <a:pPr algn="r"/>
            <a:r>
              <a:rPr lang="en-US" sz="1000" i="1" dirty="0">
                <a:solidFill>
                  <a:srgbClr val="2B8A85"/>
                </a:solidFill>
                <a:latin typeface="Arial" panose="020B0604020202020204" pitchFamily="34" charset="0"/>
                <a:cs typeface="Arial" panose="020B0604020202020204" pitchFamily="34" charset="0"/>
              </a:rPr>
              <a:t>Market Planning Division</a:t>
            </a:r>
          </a:p>
          <a:p>
            <a:pPr algn="r"/>
            <a:r>
              <a:rPr lang="en-IN" sz="1000" i="1" dirty="0">
                <a:solidFill>
                  <a:srgbClr val="2B8A85"/>
                </a:solidFill>
                <a:latin typeface="Arial" panose="020B0604020202020204" pitchFamily="34" charset="0"/>
                <a:cs typeface="Arial" panose="020B0604020202020204" pitchFamily="34" charset="0"/>
              </a:rPr>
              <a:t>Gujarat State Fertilizers and Chemicals </a:t>
            </a:r>
            <a:r>
              <a:rPr lang="en-US" sz="1000" i="1" dirty="0">
                <a:solidFill>
                  <a:srgbClr val="2B8A85"/>
                </a:solidFill>
                <a:latin typeface="Arial" panose="020B0604020202020204" pitchFamily="34" charset="0"/>
                <a:cs typeface="Arial" panose="020B0604020202020204" pitchFamily="34" charset="0"/>
              </a:rPr>
              <a:t>.</a:t>
            </a:r>
          </a:p>
          <a:p>
            <a:pPr>
              <a:lnSpc>
                <a:spcPct val="150000"/>
              </a:lnSpc>
              <a:spcBef>
                <a:spcPts val="700"/>
              </a:spcBef>
            </a:pPr>
            <a:endParaRPr lang="en-US" sz="1000" i="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690500B-084D-40A4-99B0-E414F5B81984}"/>
              </a:ext>
            </a:extLst>
          </p:cNvPr>
          <p:cNvSpPr txBox="1"/>
          <p:nvPr/>
        </p:nvSpPr>
        <p:spPr>
          <a:xfrm>
            <a:off x="4877210" y="2648066"/>
            <a:ext cx="3880940" cy="1218014"/>
          </a:xfrm>
          <a:prstGeom prst="rect">
            <a:avLst/>
          </a:prstGeom>
          <a:noFill/>
          <a:effectLst/>
        </p:spPr>
        <p:txBody>
          <a:bodyPr wrap="square" lIns="45720" rIns="45720" rtlCol="0">
            <a:noAutofit/>
          </a:bodyPr>
          <a:lstStyle/>
          <a:p>
            <a:pPr>
              <a:lnSpc>
                <a:spcPct val="150000"/>
              </a:lnSpc>
            </a:pPr>
            <a:r>
              <a:rPr lang="en-IN" sz="1000" i="1" dirty="0">
                <a:solidFill>
                  <a:schemeClr val="tx1">
                    <a:lumMod val="65000"/>
                    <a:lumOff val="35000"/>
                  </a:schemeClr>
                </a:solidFill>
                <a:latin typeface="Arial" panose="020B0604020202020204" pitchFamily="34" charset="0"/>
                <a:cs typeface="Arial" panose="020B0604020202020204" pitchFamily="34" charset="0"/>
              </a:rPr>
              <a:t>ChemAnalyst team quickly understood the research scope. The table of content was very much précised and pinpointed. Openness to adjust few additional scopes on an immediate basis highlights the flavour of relationship management. Mid-long business plan in the study was much helpful</a:t>
            </a:r>
          </a:p>
          <a:p>
            <a:pPr algn="r">
              <a:lnSpc>
                <a:spcPct val="150000"/>
              </a:lnSpc>
            </a:pPr>
            <a:endParaRPr lang="en-US" sz="1000" i="1" dirty="0">
              <a:solidFill>
                <a:srgbClr val="2B8A85"/>
              </a:solidFill>
              <a:latin typeface="Arial" panose="020B0604020202020204" pitchFamily="34" charset="0"/>
              <a:cs typeface="Arial" panose="020B0604020202020204" pitchFamily="34" charset="0"/>
            </a:endParaRPr>
          </a:p>
          <a:p>
            <a:pPr algn="r">
              <a:lnSpc>
                <a:spcPct val="150000"/>
              </a:lnSpc>
            </a:pPr>
            <a:r>
              <a:rPr lang="en-US" sz="1000" i="1" dirty="0">
                <a:solidFill>
                  <a:srgbClr val="2B8A85"/>
                </a:solidFill>
                <a:latin typeface="Arial" panose="020B0604020202020204" pitchFamily="34" charset="0"/>
                <a:cs typeface="Arial" panose="020B0604020202020204" pitchFamily="34" charset="0"/>
              </a:rPr>
              <a:t>Infromation Centre</a:t>
            </a:r>
          </a:p>
          <a:p>
            <a:pPr algn="r">
              <a:lnSpc>
                <a:spcPct val="150000"/>
              </a:lnSpc>
            </a:pPr>
            <a:r>
              <a:rPr lang="en-US" sz="1000" i="1" dirty="0">
                <a:solidFill>
                  <a:srgbClr val="2B8A85"/>
                </a:solidFill>
                <a:latin typeface="Arial" panose="020B0604020202020204" pitchFamily="34" charset="0"/>
                <a:cs typeface="Arial" panose="020B0604020202020204" pitchFamily="34" charset="0"/>
              </a:rPr>
              <a:t>Haifa Group</a:t>
            </a:r>
          </a:p>
          <a:p>
            <a:pPr algn="r"/>
            <a:endParaRPr lang="en-US" sz="1000" i="1" dirty="0">
              <a:solidFill>
                <a:srgbClr val="2B8A85"/>
              </a:solidFill>
              <a:latin typeface="Arial" panose="020B0604020202020204" pitchFamily="34" charset="0"/>
              <a:cs typeface="Arial" panose="020B0604020202020204" pitchFamily="34" charset="0"/>
            </a:endParaRPr>
          </a:p>
          <a:p>
            <a:pPr>
              <a:lnSpc>
                <a:spcPct val="150000"/>
              </a:lnSpc>
              <a:spcBef>
                <a:spcPts val="700"/>
              </a:spcBef>
            </a:pPr>
            <a:endParaRPr lang="en-US" sz="1000" i="1" dirty="0">
              <a:latin typeface="Arial" panose="020B060402020202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7D82BADC-5EFA-4ADB-AB7C-0533ACC18145}"/>
              </a:ext>
            </a:extLst>
          </p:cNvPr>
          <p:cNvCxnSpPr>
            <a:cxnSpLocks/>
          </p:cNvCxnSpPr>
          <p:nvPr/>
        </p:nvCxnSpPr>
        <p:spPr>
          <a:xfrm>
            <a:off x="4696344" y="1471033"/>
            <a:ext cx="0" cy="446792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48062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10.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11.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12.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2.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3.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4.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5.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6.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7.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8.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9.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8839</TotalTime>
  <Words>10979</Words>
  <Application>Microsoft Office PowerPoint</Application>
  <PresentationFormat>On-screen Show (4:3)</PresentationFormat>
  <Paragraphs>2455</Paragraphs>
  <Slides>98</Slides>
  <Notes>10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98</vt:i4>
      </vt:variant>
    </vt:vector>
  </HeadingPairs>
  <TitlesOfParts>
    <vt:vector size="110" baseType="lpstr">
      <vt:lpstr>Adobe Devanagari</vt:lpstr>
      <vt:lpstr>Arial</vt:lpstr>
      <vt:lpstr>Arial</vt:lpstr>
      <vt:lpstr>Calibri</vt:lpstr>
      <vt:lpstr>Calibri Light</vt:lpstr>
      <vt:lpstr>Courier New</vt:lpstr>
      <vt:lpstr>Montserrat</vt:lpstr>
      <vt:lpstr>Veradana</vt:lpstr>
      <vt:lpstr>Verdana</vt:lpstr>
      <vt:lpstr>Wingdings</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Product Benchmarking, By Supplier</vt:lpstr>
      <vt:lpstr>Product Benchmarking, By Grade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Asia LPG Market, Forecast &amp; Opportunities, 2024</dc:title>
  <dc:creator>Saurabh Suman. Gupta</dc:creator>
  <cp:lastModifiedBy>Hardik Malhotra</cp:lastModifiedBy>
  <cp:revision>652</cp:revision>
  <dcterms:created xsi:type="dcterms:W3CDTF">2019-07-11T09:54:25Z</dcterms:created>
  <dcterms:modified xsi:type="dcterms:W3CDTF">2021-07-23T15:20:48Z</dcterms:modified>
</cp:coreProperties>
</file>